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charts/chart1.xml" ContentType="application/vnd.openxmlformats-officedocument.drawingml.chart+xml"/>
  <Override PartName="/ppt/tags/tag2.xml" ContentType="application/vnd.openxmlformats-officedocument.presentationml.tags+xml"/>
  <Override PartName="/ppt/tags/tag3.xml" ContentType="application/vnd.openxmlformats-officedocument.presentationml.tags+xml"/>
  <Override PartName="/ppt/charts/chart2.xml" ContentType="application/vnd.openxmlformats-officedocument.drawingml.chart+xml"/>
  <Override PartName="/ppt/charts/chart3.xml" ContentType="application/vnd.openxmlformats-officedocument.drawingml.chart+xml"/>
  <Override PartName="/ppt/tags/tag4.xml" ContentType="application/vnd.openxmlformats-officedocument.presentationml.tags+xml"/>
  <Override PartName="/ppt/tags/tag5.xml" ContentType="application/vnd.openxmlformats-officedocument.presentationml.tags+xml"/>
  <Override PartName="/ppt/charts/chart4.xml" ContentType="application/vnd.openxmlformats-officedocument.drawingml.chart+xml"/>
  <Override PartName="/ppt/charts/chart5.xml" ContentType="application/vnd.openxmlformats-officedocument.drawingml.chart+xml"/>
  <Override PartName="/ppt/tags/tag6.xml" ContentType="application/vnd.openxmlformats-officedocument.presentationml.tags+xml"/>
  <Override PartName="/ppt/tags/tag7.xml" ContentType="application/vnd.openxmlformats-officedocument.presentationml.tags+xml"/>
  <Override PartName="/ppt/charts/chart6.xml" ContentType="application/vnd.openxmlformats-officedocument.drawingml.chart+xml"/>
  <Override PartName="/ppt/charts/chart7.xml" ContentType="application/vnd.openxmlformats-officedocument.drawingml.chart+xml"/>
  <Override PartName="/ppt/tags/tag8.xml" ContentType="application/vnd.openxmlformats-officedocument.presentationml.tags+xml"/>
  <Override PartName="/ppt/charts/chart8.xml" ContentType="application/vnd.openxmlformats-officedocument.drawingml.chart+xml"/>
  <Override PartName="/ppt/tags/tag9.xml" ContentType="application/vnd.openxmlformats-officedocument.presentationml.tags+xml"/>
  <Override PartName="/ppt/charts/chart9.xml" ContentType="application/vnd.openxmlformats-officedocument.drawingml.chart+xml"/>
  <Override PartName="/ppt/tags/tag10.xml" ContentType="application/vnd.openxmlformats-officedocument.presentationml.tags+xml"/>
  <Override PartName="/ppt/charts/chart10.xml" ContentType="application/vnd.openxmlformats-officedocument.drawingml.chart+xml"/>
  <Override PartName="/ppt/tags/tag11.xml" ContentType="application/vnd.openxmlformats-officedocument.presentationml.tags+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2" r:id="rId5"/>
    <p:sldMasterId id="2147483678" r:id="rId6"/>
  </p:sldMasterIdLst>
  <p:notesMasterIdLst>
    <p:notesMasterId r:id="rId26"/>
  </p:notesMasterIdLst>
  <p:sldIdLst>
    <p:sldId id="487" r:id="rId7"/>
    <p:sldId id="279" r:id="rId8"/>
    <p:sldId id="283" r:id="rId9"/>
    <p:sldId id="480" r:id="rId10"/>
    <p:sldId id="401" r:id="rId11"/>
    <p:sldId id="484" r:id="rId12"/>
    <p:sldId id="472" r:id="rId13"/>
    <p:sldId id="473" r:id="rId14"/>
    <p:sldId id="485" r:id="rId15"/>
    <p:sldId id="474" r:id="rId16"/>
    <p:sldId id="475" r:id="rId17"/>
    <p:sldId id="478" r:id="rId18"/>
    <p:sldId id="476" r:id="rId19"/>
    <p:sldId id="477" r:id="rId20"/>
    <p:sldId id="481" r:id="rId21"/>
    <p:sldId id="479" r:id="rId22"/>
    <p:sldId id="482" r:id="rId23"/>
    <p:sldId id="483" r:id="rId24"/>
    <p:sldId id="280" r:id="rId25"/>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309E"/>
    <a:srgbClr val="68349A"/>
    <a:srgbClr val="BDD7EE"/>
    <a:srgbClr val="AAC944"/>
    <a:srgbClr val="30B541"/>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57"/>
    <p:restoredTop sz="94700"/>
  </p:normalViewPr>
  <p:slideViewPr>
    <p:cSldViewPr snapToGrid="0">
      <p:cViewPr varScale="1">
        <p:scale>
          <a:sx n="78" d="100"/>
          <a:sy n="78" d="100"/>
        </p:scale>
        <p:origin x="994"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226452132678145"/>
          <c:y val="0.1264984641769068"/>
          <c:w val="0.43951328611388596"/>
          <c:h val="0.80794874643558123"/>
        </c:manualLayout>
      </c:layout>
      <c:barChart>
        <c:barDir val="bar"/>
        <c:grouping val="stacked"/>
        <c:varyColors val="0"/>
        <c:ser>
          <c:idx val="0"/>
          <c:order val="0"/>
          <c:tx>
            <c:strRef>
              <c:f>Taul1!$B$1</c:f>
              <c:strCache>
                <c:ptCount val="1"/>
                <c:pt idx="0">
                  <c:v>5 Erittäin 
paljon vaikutusta</c:v>
                </c:pt>
              </c:strCache>
            </c:strRef>
          </c:tx>
          <c:spPr>
            <a:solidFill>
              <a:srgbClr val="06309E"/>
            </a:solidFill>
            <a:ln>
              <a:solidFill>
                <a:srgbClr val="000000"/>
              </a:solidFill>
            </a:ln>
          </c:spPr>
          <c:invertIfNegative val="0"/>
          <c:dLbls>
            <c:numFmt formatCode="#,##0" sourceLinked="0"/>
            <c:spPr>
              <a:noFill/>
              <a:ln>
                <a:noFill/>
              </a:ln>
              <a:effectLst/>
            </c:spPr>
            <c:txPr>
              <a:bodyPr/>
              <a:lstStyle/>
              <a:p>
                <a:pPr>
                  <a:defRPr sz="1100">
                    <a:solidFill>
                      <a:srgbClr val="FFFFFF"/>
                    </a:solidFill>
                    <a:latin typeface="Helvetica" panose="020B0604020202020204" pitchFamily="34" charset="0"/>
                    <a:cs typeface="Helvetica"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Taul1!$A$2:$A$34</c:f>
              <c:strCache>
                <c:ptCount val="33"/>
                <c:pt idx="0">
                  <c:v>Työn merkityksellisyys on ihmisille entistä tärkeämpää</c:v>
                </c:pt>
                <c:pt idx="1">
                  <c:v>Kasvukäytävä 2022</c:v>
                </c:pt>
                <c:pt idx="2">
                  <c:v>Sitra 2021</c:v>
                </c:pt>
                <c:pt idx="3">
                  <c:v>Kasvava pula osaavasta työvoimasta ja osaajista</c:v>
                </c:pt>
                <c:pt idx="4">
                  <c:v>Kasvukäytävä 2022</c:v>
                </c:pt>
                <c:pt idx="5">
                  <c:v>Sitra 2021</c:v>
                </c:pt>
                <c:pt idx="6">
                  <c:v>Verkostomaisen toiminnan, tiedon jakamisen ja yhteistyön kasvava merkitys</c:v>
                </c:pt>
                <c:pt idx="7">
                  <c:v>Kasvukäytävä 2022</c:v>
                </c:pt>
                <c:pt idx="8">
                  <c:v>Sitra 2021</c:v>
                </c:pt>
                <c:pt idx="9">
                  <c:v>Työn ja yritystoiminnan digitalisaatio ja automatisaatio</c:v>
                </c:pt>
                <c:pt idx="10">
                  <c:v>Kasvukäytävä 2022</c:v>
                </c:pt>
                <c:pt idx="11">
                  <c:v>Sitra 2021</c:v>
                </c:pt>
                <c:pt idx="12">
                  <c:v>Nopeammin muuttuvat osaamistarpeet</c:v>
                </c:pt>
                <c:pt idx="13">
                  <c:v>Kasvukäytävä 2022</c:v>
                </c:pt>
                <c:pt idx="14">
                  <c:v>Sitra 2021</c:v>
                </c:pt>
                <c:pt idx="15">
                  <c:v>Yritysten yhteiskuntavastuun merkityksen korostuminen</c:v>
                </c:pt>
                <c:pt idx="16">
                  <c:v>Kasvukäytävä 2022</c:v>
                </c:pt>
                <c:pt idx="17">
                  <c:v>Sitra 2021</c:v>
                </c:pt>
                <c:pt idx="18">
                  <c:v>Dataan perustuvat tuotteet, palvelut, prosessit ja liiketoimintamallit</c:v>
                </c:pt>
                <c:pt idx="19">
                  <c:v>Kasvukäytävä 2022</c:v>
                </c:pt>
                <c:pt idx="20">
                  <c:v>Sitra 2021</c:v>
                </c:pt>
                <c:pt idx="21">
                  <c:v>Kiertotalous ja resurssitehokkuus</c:v>
                </c:pt>
                <c:pt idx="22">
                  <c:v>Kasvukäytävä 2022</c:v>
                </c:pt>
                <c:pt idx="23">
                  <c:v>Sitra 2021</c:v>
                </c:pt>
                <c:pt idx="24">
                  <c:v>Ekologinen kriisi, kuten ilmaston muutos</c:v>
                </c:pt>
                <c:pt idx="25">
                  <c:v>Kasvukäytävä 2022</c:v>
                </c:pt>
                <c:pt idx="26">
                  <c:v>Sitra 2021</c:v>
                </c:pt>
                <c:pt idx="27">
                  <c:v>Työurien pirstaloituminen ja työnteon muotojen moninaistuminen</c:v>
                </c:pt>
                <c:pt idx="28">
                  <c:v>Kasvukäytävä 2022</c:v>
                </c:pt>
                <c:pt idx="29">
                  <c:v>Sitra 2021</c:v>
                </c:pt>
                <c:pt idx="30">
                  <c:v>Yhteiskunnan monimuotoistuminen (esim. eri kulttuuritaustat, ikäryhmät)</c:v>
                </c:pt>
                <c:pt idx="31">
                  <c:v>Kasvukäytävä 2022</c:v>
                </c:pt>
                <c:pt idx="32">
                  <c:v>Sitra 2021</c:v>
                </c:pt>
              </c:strCache>
            </c:strRef>
          </c:cat>
          <c:val>
            <c:numRef>
              <c:f>Taul1!$B$2:$B$34</c:f>
              <c:numCache>
                <c:formatCode>General</c:formatCode>
                <c:ptCount val="33"/>
                <c:pt idx="1">
                  <c:v>22.649139999999999</c:v>
                </c:pt>
                <c:pt idx="2">
                  <c:v>21.167649999999998</c:v>
                </c:pt>
                <c:pt idx="4">
                  <c:v>25.176950000000001</c:v>
                </c:pt>
                <c:pt idx="5">
                  <c:v>25.114159999999998</c:v>
                </c:pt>
                <c:pt idx="7">
                  <c:v>14.76239</c:v>
                </c:pt>
                <c:pt idx="8">
                  <c:v>15.98174</c:v>
                </c:pt>
                <c:pt idx="10">
                  <c:v>15.57128</c:v>
                </c:pt>
                <c:pt idx="11">
                  <c:v>13.95956</c:v>
                </c:pt>
                <c:pt idx="13">
                  <c:v>9.7067700000000006</c:v>
                </c:pt>
                <c:pt idx="14">
                  <c:v>7.7951699999999997</c:v>
                </c:pt>
                <c:pt idx="16">
                  <c:v>8.8978800000000007</c:v>
                </c:pt>
                <c:pt idx="17">
                  <c:v>8.3496400000000008</c:v>
                </c:pt>
                <c:pt idx="19">
                  <c:v>10.61678</c:v>
                </c:pt>
                <c:pt idx="20">
                  <c:v>8.5127199999999998</c:v>
                </c:pt>
                <c:pt idx="22">
                  <c:v>8.6956500000000005</c:v>
                </c:pt>
                <c:pt idx="23">
                  <c:v>7.27332</c:v>
                </c:pt>
                <c:pt idx="25">
                  <c:v>11.122350000000001</c:v>
                </c:pt>
                <c:pt idx="26">
                  <c:v>8.9693400000000008</c:v>
                </c:pt>
                <c:pt idx="28">
                  <c:v>6.0667299999999997</c:v>
                </c:pt>
                <c:pt idx="29">
                  <c:v>5.5446799999999996</c:v>
                </c:pt>
                <c:pt idx="31">
                  <c:v>5.6622899999999996</c:v>
                </c:pt>
                <c:pt idx="32">
                  <c:v>3.7181999999999999</c:v>
                </c:pt>
              </c:numCache>
            </c:numRef>
          </c:val>
          <c:extLst>
            <c:ext xmlns:c16="http://schemas.microsoft.com/office/drawing/2014/chart" uri="{C3380CC4-5D6E-409C-BE32-E72D297353CC}">
              <c16:uniqueId val="{00000000-7F15-4829-947E-B446DC380A51}"/>
            </c:ext>
          </c:extLst>
        </c:ser>
        <c:ser>
          <c:idx val="1"/>
          <c:order val="1"/>
          <c:tx>
            <c:strRef>
              <c:f>Taul1!$C$1</c:f>
              <c:strCache>
                <c:ptCount val="1"/>
                <c:pt idx="0">
                  <c:v>4 Melko 
paljon vaikutusta</c:v>
                </c:pt>
              </c:strCache>
            </c:strRef>
          </c:tx>
          <c:spPr>
            <a:solidFill>
              <a:srgbClr val="30B541"/>
            </a:solidFill>
            <a:ln>
              <a:solidFill>
                <a:srgbClr val="000000"/>
              </a:solidFill>
            </a:ln>
          </c:spPr>
          <c:invertIfNegative val="0"/>
          <c:dLbls>
            <c:numFmt formatCode="#,##0" sourceLinked="0"/>
            <c:spPr>
              <a:noFill/>
              <a:ln>
                <a:noFill/>
              </a:ln>
              <a:effectLst/>
            </c:spPr>
            <c:txPr>
              <a:bodyPr wrap="square" lIns="38100" tIns="19050" rIns="38100" bIns="19050" anchor="ctr">
                <a:spAutoFit/>
              </a:bodyPr>
              <a:lstStyle/>
              <a:p>
                <a:pPr>
                  <a:defRPr sz="1100">
                    <a:latin typeface="Helvetica" panose="020B0604020202020204" pitchFamily="34" charset="0"/>
                    <a:cs typeface="Helvetica"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Taul1!$A$2:$A$34</c:f>
              <c:strCache>
                <c:ptCount val="33"/>
                <c:pt idx="0">
                  <c:v>Työn merkityksellisyys on ihmisille entistä tärkeämpää</c:v>
                </c:pt>
                <c:pt idx="1">
                  <c:v>Kasvukäytävä 2022</c:v>
                </c:pt>
                <c:pt idx="2">
                  <c:v>Sitra 2021</c:v>
                </c:pt>
                <c:pt idx="3">
                  <c:v>Kasvava pula osaavasta työvoimasta ja osaajista</c:v>
                </c:pt>
                <c:pt idx="4">
                  <c:v>Kasvukäytävä 2022</c:v>
                </c:pt>
                <c:pt idx="5">
                  <c:v>Sitra 2021</c:v>
                </c:pt>
                <c:pt idx="6">
                  <c:v>Verkostomaisen toiminnan, tiedon jakamisen ja yhteistyön kasvava merkitys</c:v>
                </c:pt>
                <c:pt idx="7">
                  <c:v>Kasvukäytävä 2022</c:v>
                </c:pt>
                <c:pt idx="8">
                  <c:v>Sitra 2021</c:v>
                </c:pt>
                <c:pt idx="9">
                  <c:v>Työn ja yritystoiminnan digitalisaatio ja automatisaatio</c:v>
                </c:pt>
                <c:pt idx="10">
                  <c:v>Kasvukäytävä 2022</c:v>
                </c:pt>
                <c:pt idx="11">
                  <c:v>Sitra 2021</c:v>
                </c:pt>
                <c:pt idx="12">
                  <c:v>Nopeammin muuttuvat osaamistarpeet</c:v>
                </c:pt>
                <c:pt idx="13">
                  <c:v>Kasvukäytävä 2022</c:v>
                </c:pt>
                <c:pt idx="14">
                  <c:v>Sitra 2021</c:v>
                </c:pt>
                <c:pt idx="15">
                  <c:v>Yritysten yhteiskuntavastuun merkityksen korostuminen</c:v>
                </c:pt>
                <c:pt idx="16">
                  <c:v>Kasvukäytävä 2022</c:v>
                </c:pt>
                <c:pt idx="17">
                  <c:v>Sitra 2021</c:v>
                </c:pt>
                <c:pt idx="18">
                  <c:v>Dataan perustuvat tuotteet, palvelut, prosessit ja liiketoimintamallit</c:v>
                </c:pt>
                <c:pt idx="19">
                  <c:v>Kasvukäytävä 2022</c:v>
                </c:pt>
                <c:pt idx="20">
                  <c:v>Sitra 2021</c:v>
                </c:pt>
                <c:pt idx="21">
                  <c:v>Kiertotalous ja resurssitehokkuus</c:v>
                </c:pt>
                <c:pt idx="22">
                  <c:v>Kasvukäytävä 2022</c:v>
                </c:pt>
                <c:pt idx="23">
                  <c:v>Sitra 2021</c:v>
                </c:pt>
                <c:pt idx="24">
                  <c:v>Ekologinen kriisi, kuten ilmaston muutos</c:v>
                </c:pt>
                <c:pt idx="25">
                  <c:v>Kasvukäytävä 2022</c:v>
                </c:pt>
                <c:pt idx="26">
                  <c:v>Sitra 2021</c:v>
                </c:pt>
                <c:pt idx="27">
                  <c:v>Työurien pirstaloituminen ja työnteon muotojen moninaistuminen</c:v>
                </c:pt>
                <c:pt idx="28">
                  <c:v>Kasvukäytävä 2022</c:v>
                </c:pt>
                <c:pt idx="29">
                  <c:v>Sitra 2021</c:v>
                </c:pt>
                <c:pt idx="30">
                  <c:v>Yhteiskunnan monimuotoistuminen (esim. eri kulttuuritaustat, ikäryhmät)</c:v>
                </c:pt>
                <c:pt idx="31">
                  <c:v>Kasvukäytävä 2022</c:v>
                </c:pt>
                <c:pt idx="32">
                  <c:v>Sitra 2021</c:v>
                </c:pt>
              </c:strCache>
            </c:strRef>
          </c:cat>
          <c:val>
            <c:numRef>
              <c:f>Taul1!$C$2:$C$34</c:f>
              <c:numCache>
                <c:formatCode>General</c:formatCode>
                <c:ptCount val="33"/>
                <c:pt idx="1">
                  <c:v>37.613750000000003</c:v>
                </c:pt>
                <c:pt idx="2">
                  <c:v>39.562950000000001</c:v>
                </c:pt>
                <c:pt idx="4">
                  <c:v>29.221440000000001</c:v>
                </c:pt>
                <c:pt idx="5">
                  <c:v>27.20157</c:v>
                </c:pt>
                <c:pt idx="7">
                  <c:v>34.6815</c:v>
                </c:pt>
                <c:pt idx="8">
                  <c:v>33.953029999999998</c:v>
                </c:pt>
                <c:pt idx="10">
                  <c:v>30.232559999999999</c:v>
                </c:pt>
                <c:pt idx="11">
                  <c:v>29.97391</c:v>
                </c:pt>
                <c:pt idx="13">
                  <c:v>27.199190000000002</c:v>
                </c:pt>
                <c:pt idx="14">
                  <c:v>28.571429999999999</c:v>
                </c:pt>
                <c:pt idx="16">
                  <c:v>26.491409999999998</c:v>
                </c:pt>
                <c:pt idx="17">
                  <c:v>26.67971</c:v>
                </c:pt>
                <c:pt idx="19">
                  <c:v>24.266940000000002</c:v>
                </c:pt>
                <c:pt idx="20">
                  <c:v>22.276579999999999</c:v>
                </c:pt>
                <c:pt idx="22">
                  <c:v>23.660260000000001</c:v>
                </c:pt>
                <c:pt idx="23">
                  <c:v>23.61383</c:v>
                </c:pt>
                <c:pt idx="25">
                  <c:v>20.930230000000002</c:v>
                </c:pt>
                <c:pt idx="26">
                  <c:v>21.102409999999999</c:v>
                </c:pt>
                <c:pt idx="28">
                  <c:v>19.312439999999999</c:v>
                </c:pt>
                <c:pt idx="29">
                  <c:v>19.765170000000001</c:v>
                </c:pt>
                <c:pt idx="31">
                  <c:v>17.391300000000001</c:v>
                </c:pt>
                <c:pt idx="32">
                  <c:v>16.699280000000002</c:v>
                </c:pt>
              </c:numCache>
            </c:numRef>
          </c:val>
          <c:extLst>
            <c:ext xmlns:c16="http://schemas.microsoft.com/office/drawing/2014/chart" uri="{C3380CC4-5D6E-409C-BE32-E72D297353CC}">
              <c16:uniqueId val="{00000001-7F15-4829-947E-B446DC380A51}"/>
            </c:ext>
          </c:extLst>
        </c:ser>
        <c:ser>
          <c:idx val="2"/>
          <c:order val="2"/>
          <c:tx>
            <c:strRef>
              <c:f>Taul1!$D$1</c:f>
              <c:strCache>
                <c:ptCount val="1"/>
                <c:pt idx="0">
                  <c:v>3 Vaikuttaa 
jonkin verran</c:v>
                </c:pt>
              </c:strCache>
            </c:strRef>
          </c:tx>
          <c:spPr>
            <a:solidFill>
              <a:srgbClr val="AAC944"/>
            </a:solidFill>
            <a:ln>
              <a:solidFill>
                <a:srgbClr val="000000"/>
              </a:solidFill>
            </a:ln>
          </c:spPr>
          <c:invertIfNegative val="0"/>
          <c:dPt>
            <c:idx val="15"/>
            <c:invertIfNegative val="0"/>
            <c:bubble3D val="0"/>
            <c:extLst>
              <c:ext xmlns:c16="http://schemas.microsoft.com/office/drawing/2014/chart" uri="{C3380CC4-5D6E-409C-BE32-E72D297353CC}">
                <c16:uniqueId val="{00000000-89AD-47D7-9C33-D38F6805496C}"/>
              </c:ext>
            </c:extLst>
          </c:dPt>
          <c:dLbls>
            <c:numFmt formatCode="#,##0" sourceLinked="0"/>
            <c:spPr>
              <a:noFill/>
              <a:ln>
                <a:noFill/>
              </a:ln>
              <a:effectLst/>
            </c:spPr>
            <c:txPr>
              <a:bodyPr wrap="square" lIns="38100" tIns="19050" rIns="38100" bIns="19050" anchor="ctr">
                <a:spAutoFit/>
              </a:bodyPr>
              <a:lstStyle/>
              <a:p>
                <a:pPr>
                  <a:defRPr sz="1100">
                    <a:latin typeface="Helvetica" panose="020B0604020202020204" pitchFamily="34" charset="0"/>
                    <a:cs typeface="Helvetica"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Taul1!$A$2:$A$34</c:f>
              <c:strCache>
                <c:ptCount val="33"/>
                <c:pt idx="0">
                  <c:v>Työn merkityksellisyys on ihmisille entistä tärkeämpää</c:v>
                </c:pt>
                <c:pt idx="1">
                  <c:v>Kasvukäytävä 2022</c:v>
                </c:pt>
                <c:pt idx="2">
                  <c:v>Sitra 2021</c:v>
                </c:pt>
                <c:pt idx="3">
                  <c:v>Kasvava pula osaavasta työvoimasta ja osaajista</c:v>
                </c:pt>
                <c:pt idx="4">
                  <c:v>Kasvukäytävä 2022</c:v>
                </c:pt>
                <c:pt idx="5">
                  <c:v>Sitra 2021</c:v>
                </c:pt>
                <c:pt idx="6">
                  <c:v>Verkostomaisen toiminnan, tiedon jakamisen ja yhteistyön kasvava merkitys</c:v>
                </c:pt>
                <c:pt idx="7">
                  <c:v>Kasvukäytävä 2022</c:v>
                </c:pt>
                <c:pt idx="8">
                  <c:v>Sitra 2021</c:v>
                </c:pt>
                <c:pt idx="9">
                  <c:v>Työn ja yritystoiminnan digitalisaatio ja automatisaatio</c:v>
                </c:pt>
                <c:pt idx="10">
                  <c:v>Kasvukäytävä 2022</c:v>
                </c:pt>
                <c:pt idx="11">
                  <c:v>Sitra 2021</c:v>
                </c:pt>
                <c:pt idx="12">
                  <c:v>Nopeammin muuttuvat osaamistarpeet</c:v>
                </c:pt>
                <c:pt idx="13">
                  <c:v>Kasvukäytävä 2022</c:v>
                </c:pt>
                <c:pt idx="14">
                  <c:v>Sitra 2021</c:v>
                </c:pt>
                <c:pt idx="15">
                  <c:v>Yritysten yhteiskuntavastuun merkityksen korostuminen</c:v>
                </c:pt>
                <c:pt idx="16">
                  <c:v>Kasvukäytävä 2022</c:v>
                </c:pt>
                <c:pt idx="17">
                  <c:v>Sitra 2021</c:v>
                </c:pt>
                <c:pt idx="18">
                  <c:v>Dataan perustuvat tuotteet, palvelut, prosessit ja liiketoimintamallit</c:v>
                </c:pt>
                <c:pt idx="19">
                  <c:v>Kasvukäytävä 2022</c:v>
                </c:pt>
                <c:pt idx="20">
                  <c:v>Sitra 2021</c:v>
                </c:pt>
                <c:pt idx="21">
                  <c:v>Kiertotalous ja resurssitehokkuus</c:v>
                </c:pt>
                <c:pt idx="22">
                  <c:v>Kasvukäytävä 2022</c:v>
                </c:pt>
                <c:pt idx="23">
                  <c:v>Sitra 2021</c:v>
                </c:pt>
                <c:pt idx="24">
                  <c:v>Ekologinen kriisi, kuten ilmaston muutos</c:v>
                </c:pt>
                <c:pt idx="25">
                  <c:v>Kasvukäytävä 2022</c:v>
                </c:pt>
                <c:pt idx="26">
                  <c:v>Sitra 2021</c:v>
                </c:pt>
                <c:pt idx="27">
                  <c:v>Työurien pirstaloituminen ja työnteon muotojen moninaistuminen</c:v>
                </c:pt>
                <c:pt idx="28">
                  <c:v>Kasvukäytävä 2022</c:v>
                </c:pt>
                <c:pt idx="29">
                  <c:v>Sitra 2021</c:v>
                </c:pt>
                <c:pt idx="30">
                  <c:v>Yhteiskunnan monimuotoistuminen (esim. eri kulttuuritaustat, ikäryhmät)</c:v>
                </c:pt>
                <c:pt idx="31">
                  <c:v>Kasvukäytävä 2022</c:v>
                </c:pt>
                <c:pt idx="32">
                  <c:v>Sitra 2021</c:v>
                </c:pt>
              </c:strCache>
            </c:strRef>
          </c:cat>
          <c:val>
            <c:numRef>
              <c:f>Taul1!$D$2:$D$34</c:f>
              <c:numCache>
                <c:formatCode>General</c:formatCode>
                <c:ptCount val="33"/>
                <c:pt idx="1">
                  <c:v>24.064710000000002</c:v>
                </c:pt>
                <c:pt idx="2">
                  <c:v>24.722770000000001</c:v>
                </c:pt>
                <c:pt idx="4">
                  <c:v>18.301310000000001</c:v>
                </c:pt>
                <c:pt idx="5">
                  <c:v>20.058710000000001</c:v>
                </c:pt>
                <c:pt idx="7">
                  <c:v>30.839230000000001</c:v>
                </c:pt>
                <c:pt idx="8">
                  <c:v>30.03914</c:v>
                </c:pt>
                <c:pt idx="10">
                  <c:v>26.086960000000001</c:v>
                </c:pt>
                <c:pt idx="11">
                  <c:v>27.299410000000002</c:v>
                </c:pt>
                <c:pt idx="13">
                  <c:v>34.984830000000002</c:v>
                </c:pt>
                <c:pt idx="14">
                  <c:v>35.355510000000002</c:v>
                </c:pt>
                <c:pt idx="16">
                  <c:v>29.727</c:v>
                </c:pt>
                <c:pt idx="17">
                  <c:v>33.822569999999999</c:v>
                </c:pt>
                <c:pt idx="19">
                  <c:v>27.401420000000002</c:v>
                </c:pt>
                <c:pt idx="20">
                  <c:v>29.419440000000002</c:v>
                </c:pt>
                <c:pt idx="22">
                  <c:v>32.254800000000003</c:v>
                </c:pt>
                <c:pt idx="23">
                  <c:v>33.431179999999998</c:v>
                </c:pt>
                <c:pt idx="25">
                  <c:v>26.289180000000002</c:v>
                </c:pt>
                <c:pt idx="26">
                  <c:v>28.44097</c:v>
                </c:pt>
                <c:pt idx="28">
                  <c:v>31.445900000000002</c:v>
                </c:pt>
                <c:pt idx="29">
                  <c:v>33.170250000000003</c:v>
                </c:pt>
                <c:pt idx="31">
                  <c:v>27.50253</c:v>
                </c:pt>
                <c:pt idx="32">
                  <c:v>29.256360000000001</c:v>
                </c:pt>
              </c:numCache>
            </c:numRef>
          </c:val>
          <c:extLst>
            <c:ext xmlns:c16="http://schemas.microsoft.com/office/drawing/2014/chart" uri="{C3380CC4-5D6E-409C-BE32-E72D297353CC}">
              <c16:uniqueId val="{00000003-7F15-4829-947E-B446DC380A51}"/>
            </c:ext>
          </c:extLst>
        </c:ser>
        <c:ser>
          <c:idx val="3"/>
          <c:order val="3"/>
          <c:tx>
            <c:strRef>
              <c:f>Taul1!$E$1</c:f>
              <c:strCache>
                <c:ptCount val="1"/>
                <c:pt idx="0">
                  <c:v>2 Vaikuttaa 
vähäisesti</c:v>
                </c:pt>
              </c:strCache>
            </c:strRef>
          </c:tx>
          <c:spPr>
            <a:solidFill>
              <a:srgbClr val="BDD7EE"/>
            </a:solidFill>
            <a:ln>
              <a:solidFill>
                <a:srgbClr val="000000"/>
              </a:solidFill>
            </a:ln>
          </c:spPr>
          <c:invertIfNegative val="0"/>
          <c:dLbls>
            <c:numFmt formatCode="#,##0" sourceLinked="0"/>
            <c:spPr>
              <a:noFill/>
              <a:ln>
                <a:noFill/>
              </a:ln>
              <a:effectLst/>
            </c:spPr>
            <c:txPr>
              <a:bodyPr wrap="square" lIns="38100" tIns="19050" rIns="38100" bIns="19050" anchor="ctr">
                <a:spAutoFit/>
              </a:bodyPr>
              <a:lstStyle/>
              <a:p>
                <a:pPr>
                  <a:defRPr sz="1100">
                    <a:latin typeface="Helvetica" panose="020B0604020202020204" pitchFamily="34" charset="0"/>
                    <a:cs typeface="Helvetica"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Taul1!$A$2:$A$34</c:f>
              <c:strCache>
                <c:ptCount val="33"/>
                <c:pt idx="0">
                  <c:v>Työn merkityksellisyys on ihmisille entistä tärkeämpää</c:v>
                </c:pt>
                <c:pt idx="1">
                  <c:v>Kasvukäytävä 2022</c:v>
                </c:pt>
                <c:pt idx="2">
                  <c:v>Sitra 2021</c:v>
                </c:pt>
                <c:pt idx="3">
                  <c:v>Kasvava pula osaavasta työvoimasta ja osaajista</c:v>
                </c:pt>
                <c:pt idx="4">
                  <c:v>Kasvukäytävä 2022</c:v>
                </c:pt>
                <c:pt idx="5">
                  <c:v>Sitra 2021</c:v>
                </c:pt>
                <c:pt idx="6">
                  <c:v>Verkostomaisen toiminnan, tiedon jakamisen ja yhteistyön kasvava merkitys</c:v>
                </c:pt>
                <c:pt idx="7">
                  <c:v>Kasvukäytävä 2022</c:v>
                </c:pt>
                <c:pt idx="8">
                  <c:v>Sitra 2021</c:v>
                </c:pt>
                <c:pt idx="9">
                  <c:v>Työn ja yritystoiminnan digitalisaatio ja automatisaatio</c:v>
                </c:pt>
                <c:pt idx="10">
                  <c:v>Kasvukäytävä 2022</c:v>
                </c:pt>
                <c:pt idx="11">
                  <c:v>Sitra 2021</c:v>
                </c:pt>
                <c:pt idx="12">
                  <c:v>Nopeammin muuttuvat osaamistarpeet</c:v>
                </c:pt>
                <c:pt idx="13">
                  <c:v>Kasvukäytävä 2022</c:v>
                </c:pt>
                <c:pt idx="14">
                  <c:v>Sitra 2021</c:v>
                </c:pt>
                <c:pt idx="15">
                  <c:v>Yritysten yhteiskuntavastuun merkityksen korostuminen</c:v>
                </c:pt>
                <c:pt idx="16">
                  <c:v>Kasvukäytävä 2022</c:v>
                </c:pt>
                <c:pt idx="17">
                  <c:v>Sitra 2021</c:v>
                </c:pt>
                <c:pt idx="18">
                  <c:v>Dataan perustuvat tuotteet, palvelut, prosessit ja liiketoimintamallit</c:v>
                </c:pt>
                <c:pt idx="19">
                  <c:v>Kasvukäytävä 2022</c:v>
                </c:pt>
                <c:pt idx="20">
                  <c:v>Sitra 2021</c:v>
                </c:pt>
                <c:pt idx="21">
                  <c:v>Kiertotalous ja resurssitehokkuus</c:v>
                </c:pt>
                <c:pt idx="22">
                  <c:v>Kasvukäytävä 2022</c:v>
                </c:pt>
                <c:pt idx="23">
                  <c:v>Sitra 2021</c:v>
                </c:pt>
                <c:pt idx="24">
                  <c:v>Ekologinen kriisi, kuten ilmaston muutos</c:v>
                </c:pt>
                <c:pt idx="25">
                  <c:v>Kasvukäytävä 2022</c:v>
                </c:pt>
                <c:pt idx="26">
                  <c:v>Sitra 2021</c:v>
                </c:pt>
                <c:pt idx="27">
                  <c:v>Työurien pirstaloituminen ja työnteon muotojen moninaistuminen</c:v>
                </c:pt>
                <c:pt idx="28">
                  <c:v>Kasvukäytävä 2022</c:v>
                </c:pt>
                <c:pt idx="29">
                  <c:v>Sitra 2021</c:v>
                </c:pt>
                <c:pt idx="30">
                  <c:v>Yhteiskunnan monimuotoistuminen (esim. eri kulttuuritaustat, ikäryhmät)</c:v>
                </c:pt>
                <c:pt idx="31">
                  <c:v>Kasvukäytävä 2022</c:v>
                </c:pt>
                <c:pt idx="32">
                  <c:v>Sitra 2021</c:v>
                </c:pt>
              </c:strCache>
            </c:strRef>
          </c:cat>
          <c:val>
            <c:numRef>
              <c:f>Taul1!$E$2:$E$34</c:f>
              <c:numCache>
                <c:formatCode>General</c:formatCode>
                <c:ptCount val="33"/>
                <c:pt idx="1">
                  <c:v>8.5945400000000003</c:v>
                </c:pt>
                <c:pt idx="2">
                  <c:v>8.3170300000000008</c:v>
                </c:pt>
                <c:pt idx="4">
                  <c:v>12.133470000000001</c:v>
                </c:pt>
                <c:pt idx="5">
                  <c:v>12.850619999999999</c:v>
                </c:pt>
                <c:pt idx="7">
                  <c:v>12.74014</c:v>
                </c:pt>
                <c:pt idx="8">
                  <c:v>13.470319999999999</c:v>
                </c:pt>
                <c:pt idx="10">
                  <c:v>15.166840000000001</c:v>
                </c:pt>
                <c:pt idx="11">
                  <c:v>16.503589999999999</c:v>
                </c:pt>
                <c:pt idx="13">
                  <c:v>17.795750000000002</c:v>
                </c:pt>
                <c:pt idx="14">
                  <c:v>18.362690000000001</c:v>
                </c:pt>
                <c:pt idx="16">
                  <c:v>20.323560000000001</c:v>
                </c:pt>
                <c:pt idx="17">
                  <c:v>18.525770000000001</c:v>
                </c:pt>
                <c:pt idx="19">
                  <c:v>20.525780000000001</c:v>
                </c:pt>
                <c:pt idx="20">
                  <c:v>21.037179999999999</c:v>
                </c:pt>
                <c:pt idx="22">
                  <c:v>18.705760000000001</c:v>
                </c:pt>
                <c:pt idx="23">
                  <c:v>19.895630000000001</c:v>
                </c:pt>
                <c:pt idx="25">
                  <c:v>21.536909999999999</c:v>
                </c:pt>
                <c:pt idx="26">
                  <c:v>21.624269999999999</c:v>
                </c:pt>
                <c:pt idx="28">
                  <c:v>24.974720000000001</c:v>
                </c:pt>
                <c:pt idx="29">
                  <c:v>21.950420000000001</c:v>
                </c:pt>
                <c:pt idx="31">
                  <c:v>22.851369999999999</c:v>
                </c:pt>
                <c:pt idx="32">
                  <c:v>25.114159999999998</c:v>
                </c:pt>
              </c:numCache>
            </c:numRef>
          </c:val>
          <c:extLst>
            <c:ext xmlns:c16="http://schemas.microsoft.com/office/drawing/2014/chart" uri="{C3380CC4-5D6E-409C-BE32-E72D297353CC}">
              <c16:uniqueId val="{00000004-7F15-4829-947E-B446DC380A51}"/>
            </c:ext>
          </c:extLst>
        </c:ser>
        <c:ser>
          <c:idx val="4"/>
          <c:order val="4"/>
          <c:tx>
            <c:strRef>
              <c:f>Taul1!$F$1</c:f>
              <c:strCache>
                <c:ptCount val="1"/>
                <c:pt idx="0">
                  <c:v>1 Ei ole 
vaikutusta</c:v>
                </c:pt>
              </c:strCache>
            </c:strRef>
          </c:tx>
          <c:spPr>
            <a:solidFill>
              <a:srgbClr val="68349A"/>
            </a:solidFill>
            <a:ln>
              <a:solidFill>
                <a:srgbClr val="000000"/>
              </a:solidFill>
            </a:ln>
          </c:spPr>
          <c:invertIfNegative val="0"/>
          <c:dLbls>
            <c:numFmt formatCode="#,##0" sourceLinked="0"/>
            <c:spPr>
              <a:noFill/>
              <a:ln>
                <a:noFill/>
              </a:ln>
              <a:effectLst/>
            </c:spPr>
            <c:txPr>
              <a:bodyPr/>
              <a:lstStyle/>
              <a:p>
                <a:pPr>
                  <a:defRPr sz="1100">
                    <a:solidFill>
                      <a:srgbClr val="FFFFFF"/>
                    </a:solidFill>
                    <a:latin typeface="Helvetica" panose="020B0604020202020204" pitchFamily="34" charset="0"/>
                    <a:cs typeface="Helvetica"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Taul1!$A$2:$A$34</c:f>
              <c:strCache>
                <c:ptCount val="33"/>
                <c:pt idx="0">
                  <c:v>Työn merkityksellisyys on ihmisille entistä tärkeämpää</c:v>
                </c:pt>
                <c:pt idx="1">
                  <c:v>Kasvukäytävä 2022</c:v>
                </c:pt>
                <c:pt idx="2">
                  <c:v>Sitra 2021</c:v>
                </c:pt>
                <c:pt idx="3">
                  <c:v>Kasvava pula osaavasta työvoimasta ja osaajista</c:v>
                </c:pt>
                <c:pt idx="4">
                  <c:v>Kasvukäytävä 2022</c:v>
                </c:pt>
                <c:pt idx="5">
                  <c:v>Sitra 2021</c:v>
                </c:pt>
                <c:pt idx="6">
                  <c:v>Verkostomaisen toiminnan, tiedon jakamisen ja yhteistyön kasvava merkitys</c:v>
                </c:pt>
                <c:pt idx="7">
                  <c:v>Kasvukäytävä 2022</c:v>
                </c:pt>
                <c:pt idx="8">
                  <c:v>Sitra 2021</c:v>
                </c:pt>
                <c:pt idx="9">
                  <c:v>Työn ja yritystoiminnan digitalisaatio ja automatisaatio</c:v>
                </c:pt>
                <c:pt idx="10">
                  <c:v>Kasvukäytävä 2022</c:v>
                </c:pt>
                <c:pt idx="11">
                  <c:v>Sitra 2021</c:v>
                </c:pt>
                <c:pt idx="12">
                  <c:v>Nopeammin muuttuvat osaamistarpeet</c:v>
                </c:pt>
                <c:pt idx="13">
                  <c:v>Kasvukäytävä 2022</c:v>
                </c:pt>
                <c:pt idx="14">
                  <c:v>Sitra 2021</c:v>
                </c:pt>
                <c:pt idx="15">
                  <c:v>Yritysten yhteiskuntavastuun merkityksen korostuminen</c:v>
                </c:pt>
                <c:pt idx="16">
                  <c:v>Kasvukäytävä 2022</c:v>
                </c:pt>
                <c:pt idx="17">
                  <c:v>Sitra 2021</c:v>
                </c:pt>
                <c:pt idx="18">
                  <c:v>Dataan perustuvat tuotteet, palvelut, prosessit ja liiketoimintamallit</c:v>
                </c:pt>
                <c:pt idx="19">
                  <c:v>Kasvukäytävä 2022</c:v>
                </c:pt>
                <c:pt idx="20">
                  <c:v>Sitra 2021</c:v>
                </c:pt>
                <c:pt idx="21">
                  <c:v>Kiertotalous ja resurssitehokkuus</c:v>
                </c:pt>
                <c:pt idx="22">
                  <c:v>Kasvukäytävä 2022</c:v>
                </c:pt>
                <c:pt idx="23">
                  <c:v>Sitra 2021</c:v>
                </c:pt>
                <c:pt idx="24">
                  <c:v>Ekologinen kriisi, kuten ilmaston muutos</c:v>
                </c:pt>
                <c:pt idx="25">
                  <c:v>Kasvukäytävä 2022</c:v>
                </c:pt>
                <c:pt idx="26">
                  <c:v>Sitra 2021</c:v>
                </c:pt>
                <c:pt idx="27">
                  <c:v>Työurien pirstaloituminen ja työnteon muotojen moninaistuminen</c:v>
                </c:pt>
                <c:pt idx="28">
                  <c:v>Kasvukäytävä 2022</c:v>
                </c:pt>
                <c:pt idx="29">
                  <c:v>Sitra 2021</c:v>
                </c:pt>
                <c:pt idx="30">
                  <c:v>Yhteiskunnan monimuotoistuminen (esim. eri kulttuuritaustat, ikäryhmät)</c:v>
                </c:pt>
                <c:pt idx="31">
                  <c:v>Kasvukäytävä 2022</c:v>
                </c:pt>
                <c:pt idx="32">
                  <c:v>Sitra 2021</c:v>
                </c:pt>
              </c:strCache>
            </c:strRef>
          </c:cat>
          <c:val>
            <c:numRef>
              <c:f>Taul1!$F$2:$F$34</c:f>
              <c:numCache>
                <c:formatCode>General</c:formatCode>
                <c:ptCount val="33"/>
                <c:pt idx="1">
                  <c:v>5.5611699999999997</c:v>
                </c:pt>
                <c:pt idx="2">
                  <c:v>5.0880599999999996</c:v>
                </c:pt>
                <c:pt idx="4">
                  <c:v>14.56016</c:v>
                </c:pt>
                <c:pt idx="5">
                  <c:v>14.18787</c:v>
                </c:pt>
                <c:pt idx="7">
                  <c:v>6.5723000000000003</c:v>
                </c:pt>
                <c:pt idx="8">
                  <c:v>5.93607</c:v>
                </c:pt>
                <c:pt idx="10">
                  <c:v>12.33569</c:v>
                </c:pt>
                <c:pt idx="11">
                  <c:v>11.611219999999999</c:v>
                </c:pt>
                <c:pt idx="13">
                  <c:v>9.4034399999999998</c:v>
                </c:pt>
                <c:pt idx="14">
                  <c:v>9.2302700000000009</c:v>
                </c:pt>
                <c:pt idx="16">
                  <c:v>12.63903</c:v>
                </c:pt>
                <c:pt idx="17">
                  <c:v>10.92629</c:v>
                </c:pt>
                <c:pt idx="19">
                  <c:v>15.57128</c:v>
                </c:pt>
                <c:pt idx="20">
                  <c:v>16.96021</c:v>
                </c:pt>
                <c:pt idx="22">
                  <c:v>14.357939999999999</c:v>
                </c:pt>
                <c:pt idx="23">
                  <c:v>13.209390000000001</c:v>
                </c:pt>
                <c:pt idx="25">
                  <c:v>19.110209999999999</c:v>
                </c:pt>
                <c:pt idx="26">
                  <c:v>19.14547</c:v>
                </c:pt>
                <c:pt idx="28">
                  <c:v>16.279070000000001</c:v>
                </c:pt>
                <c:pt idx="29">
                  <c:v>17.54729</c:v>
                </c:pt>
                <c:pt idx="31">
                  <c:v>25.379169999999998</c:v>
                </c:pt>
                <c:pt idx="32">
                  <c:v>23.939990000000002</c:v>
                </c:pt>
              </c:numCache>
            </c:numRef>
          </c:val>
          <c:extLst>
            <c:ext xmlns:c16="http://schemas.microsoft.com/office/drawing/2014/chart" uri="{C3380CC4-5D6E-409C-BE32-E72D297353CC}">
              <c16:uniqueId val="{00000005-7F15-4829-947E-B446DC380A51}"/>
            </c:ext>
          </c:extLst>
        </c:ser>
        <c:ser>
          <c:idx val="5"/>
          <c:order val="5"/>
          <c:tx>
            <c:strRef>
              <c:f>Taul1!$G$1</c:f>
              <c:strCache>
                <c:ptCount val="1"/>
                <c:pt idx="0">
                  <c:v>Ei osaa 
sanoa</c:v>
                </c:pt>
              </c:strCache>
            </c:strRef>
          </c:tx>
          <c:spPr>
            <a:solidFill>
              <a:srgbClr val="E1E1E1"/>
            </a:solidFill>
            <a:ln>
              <a:solidFill>
                <a:srgbClr val="000000"/>
              </a:solidFill>
            </a:ln>
          </c:spPr>
          <c:invertIfNegative val="0"/>
          <c:dLbls>
            <c:numFmt formatCode="#,##0" sourceLinked="0"/>
            <c:spPr>
              <a:noFill/>
              <a:ln>
                <a:noFill/>
              </a:ln>
              <a:effectLst/>
            </c:spPr>
            <c:txPr>
              <a:bodyPr wrap="square" lIns="38100" tIns="19050" rIns="38100" bIns="19050" anchor="ctr">
                <a:spAutoFit/>
              </a:bodyPr>
              <a:lstStyle/>
              <a:p>
                <a:pPr>
                  <a:defRPr sz="1100">
                    <a:latin typeface="Helvetica" panose="020B0604020202020204" pitchFamily="34" charset="0"/>
                    <a:cs typeface="Helvetica"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Taul1!$A$2:$A$34</c:f>
              <c:strCache>
                <c:ptCount val="33"/>
                <c:pt idx="0">
                  <c:v>Työn merkityksellisyys on ihmisille entistä tärkeämpää</c:v>
                </c:pt>
                <c:pt idx="1">
                  <c:v>Kasvukäytävä 2022</c:v>
                </c:pt>
                <c:pt idx="2">
                  <c:v>Sitra 2021</c:v>
                </c:pt>
                <c:pt idx="3">
                  <c:v>Kasvava pula osaavasta työvoimasta ja osaajista</c:v>
                </c:pt>
                <c:pt idx="4">
                  <c:v>Kasvukäytävä 2022</c:v>
                </c:pt>
                <c:pt idx="5">
                  <c:v>Sitra 2021</c:v>
                </c:pt>
                <c:pt idx="6">
                  <c:v>Verkostomaisen toiminnan, tiedon jakamisen ja yhteistyön kasvava merkitys</c:v>
                </c:pt>
                <c:pt idx="7">
                  <c:v>Kasvukäytävä 2022</c:v>
                </c:pt>
                <c:pt idx="8">
                  <c:v>Sitra 2021</c:v>
                </c:pt>
                <c:pt idx="9">
                  <c:v>Työn ja yritystoiminnan digitalisaatio ja automatisaatio</c:v>
                </c:pt>
                <c:pt idx="10">
                  <c:v>Kasvukäytävä 2022</c:v>
                </c:pt>
                <c:pt idx="11">
                  <c:v>Sitra 2021</c:v>
                </c:pt>
                <c:pt idx="12">
                  <c:v>Nopeammin muuttuvat osaamistarpeet</c:v>
                </c:pt>
                <c:pt idx="13">
                  <c:v>Kasvukäytävä 2022</c:v>
                </c:pt>
                <c:pt idx="14">
                  <c:v>Sitra 2021</c:v>
                </c:pt>
                <c:pt idx="15">
                  <c:v>Yritysten yhteiskuntavastuun merkityksen korostuminen</c:v>
                </c:pt>
                <c:pt idx="16">
                  <c:v>Kasvukäytävä 2022</c:v>
                </c:pt>
                <c:pt idx="17">
                  <c:v>Sitra 2021</c:v>
                </c:pt>
                <c:pt idx="18">
                  <c:v>Dataan perustuvat tuotteet, palvelut, prosessit ja liiketoimintamallit</c:v>
                </c:pt>
                <c:pt idx="19">
                  <c:v>Kasvukäytävä 2022</c:v>
                </c:pt>
                <c:pt idx="20">
                  <c:v>Sitra 2021</c:v>
                </c:pt>
                <c:pt idx="21">
                  <c:v>Kiertotalous ja resurssitehokkuus</c:v>
                </c:pt>
                <c:pt idx="22">
                  <c:v>Kasvukäytävä 2022</c:v>
                </c:pt>
                <c:pt idx="23">
                  <c:v>Sitra 2021</c:v>
                </c:pt>
                <c:pt idx="24">
                  <c:v>Ekologinen kriisi, kuten ilmaston muutos</c:v>
                </c:pt>
                <c:pt idx="25">
                  <c:v>Kasvukäytävä 2022</c:v>
                </c:pt>
                <c:pt idx="26">
                  <c:v>Sitra 2021</c:v>
                </c:pt>
                <c:pt idx="27">
                  <c:v>Työurien pirstaloituminen ja työnteon muotojen moninaistuminen</c:v>
                </c:pt>
                <c:pt idx="28">
                  <c:v>Kasvukäytävä 2022</c:v>
                </c:pt>
                <c:pt idx="29">
                  <c:v>Sitra 2021</c:v>
                </c:pt>
                <c:pt idx="30">
                  <c:v>Yhteiskunnan monimuotoistuminen (esim. eri kulttuuritaustat, ikäryhmät)</c:v>
                </c:pt>
                <c:pt idx="31">
                  <c:v>Kasvukäytävä 2022</c:v>
                </c:pt>
                <c:pt idx="32">
                  <c:v>Sitra 2021</c:v>
                </c:pt>
              </c:strCache>
            </c:strRef>
          </c:cat>
          <c:val>
            <c:numRef>
              <c:f>Taul1!$G$2:$G$34</c:f>
              <c:numCache>
                <c:formatCode>General</c:formatCode>
                <c:ptCount val="33"/>
                <c:pt idx="1">
                  <c:v>1.51668</c:v>
                </c:pt>
                <c:pt idx="2">
                  <c:v>1.1415500000000001</c:v>
                </c:pt>
                <c:pt idx="4">
                  <c:v>0.60667000000000004</c:v>
                </c:pt>
                <c:pt idx="5">
                  <c:v>0.58708000000000005</c:v>
                </c:pt>
                <c:pt idx="7">
                  <c:v>0.40444999999999998</c:v>
                </c:pt>
                <c:pt idx="8">
                  <c:v>0.61970000000000003</c:v>
                </c:pt>
                <c:pt idx="10">
                  <c:v>0.60667000000000004</c:v>
                </c:pt>
                <c:pt idx="11">
                  <c:v>0.65232000000000001</c:v>
                </c:pt>
                <c:pt idx="13">
                  <c:v>0.91000999999999999</c:v>
                </c:pt>
                <c:pt idx="14">
                  <c:v>0.68493000000000004</c:v>
                </c:pt>
                <c:pt idx="16">
                  <c:v>1.92113</c:v>
                </c:pt>
                <c:pt idx="17">
                  <c:v>1.6960200000000001</c:v>
                </c:pt>
                <c:pt idx="19">
                  <c:v>1.6177999999999999</c:v>
                </c:pt>
                <c:pt idx="20">
                  <c:v>1.7938700000000001</c:v>
                </c:pt>
                <c:pt idx="22">
                  <c:v>2.32558</c:v>
                </c:pt>
                <c:pt idx="23">
                  <c:v>2.5766499999999999</c:v>
                </c:pt>
                <c:pt idx="25">
                  <c:v>1.01112</c:v>
                </c:pt>
                <c:pt idx="26">
                  <c:v>0.71755000000000002</c:v>
                </c:pt>
                <c:pt idx="28">
                  <c:v>1.92113</c:v>
                </c:pt>
                <c:pt idx="29">
                  <c:v>2.0221800000000001</c:v>
                </c:pt>
                <c:pt idx="31">
                  <c:v>1.2133499999999999</c:v>
                </c:pt>
                <c:pt idx="32">
                  <c:v>1.2720199999999999</c:v>
                </c:pt>
              </c:numCache>
            </c:numRef>
          </c:val>
          <c:extLst>
            <c:ext xmlns:c16="http://schemas.microsoft.com/office/drawing/2014/chart" uri="{C3380CC4-5D6E-409C-BE32-E72D297353CC}">
              <c16:uniqueId val="{00000006-7F15-4829-947E-B446DC380A51}"/>
            </c:ext>
          </c:extLst>
        </c:ser>
        <c:ser>
          <c:idx val="6"/>
          <c:order val="6"/>
          <c:tx>
            <c:strRef>
              <c:f>Taul1!$H$1</c:f>
              <c:strCache>
                <c:ptCount val="1"/>
                <c:pt idx="0">
                  <c:v>Keskiarvo</c:v>
                </c:pt>
              </c:strCache>
            </c:strRef>
          </c:tx>
          <c:spPr>
            <a:noFill/>
          </c:spPr>
          <c:invertIfNegative val="0"/>
          <c:dLbls>
            <c:numFmt formatCode="#,##0.00" sourceLinked="0"/>
            <c:spPr>
              <a:noFill/>
              <a:ln>
                <a:noFill/>
              </a:ln>
              <a:effectLst/>
            </c:spPr>
            <c:txPr>
              <a:bodyPr wrap="square" lIns="38100" tIns="19050" rIns="38100" bIns="19050" anchor="ctr">
                <a:spAutoFit/>
              </a:bodyPr>
              <a:lstStyle/>
              <a:p>
                <a:pPr>
                  <a:defRPr sz="1100"/>
                </a:pPr>
                <a:endParaRPr lang="fi-FI"/>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Taul1!$A$2:$A$34</c:f>
              <c:strCache>
                <c:ptCount val="33"/>
                <c:pt idx="0">
                  <c:v>Työn merkityksellisyys on ihmisille entistä tärkeämpää</c:v>
                </c:pt>
                <c:pt idx="1">
                  <c:v>Kasvukäytävä 2022</c:v>
                </c:pt>
                <c:pt idx="2">
                  <c:v>Sitra 2021</c:v>
                </c:pt>
                <c:pt idx="3">
                  <c:v>Kasvava pula osaavasta työvoimasta ja osaajista</c:v>
                </c:pt>
                <c:pt idx="4">
                  <c:v>Kasvukäytävä 2022</c:v>
                </c:pt>
                <c:pt idx="5">
                  <c:v>Sitra 2021</c:v>
                </c:pt>
                <c:pt idx="6">
                  <c:v>Verkostomaisen toiminnan, tiedon jakamisen ja yhteistyön kasvava merkitys</c:v>
                </c:pt>
                <c:pt idx="7">
                  <c:v>Kasvukäytävä 2022</c:v>
                </c:pt>
                <c:pt idx="8">
                  <c:v>Sitra 2021</c:v>
                </c:pt>
                <c:pt idx="9">
                  <c:v>Työn ja yritystoiminnan digitalisaatio ja automatisaatio</c:v>
                </c:pt>
                <c:pt idx="10">
                  <c:v>Kasvukäytävä 2022</c:v>
                </c:pt>
                <c:pt idx="11">
                  <c:v>Sitra 2021</c:v>
                </c:pt>
                <c:pt idx="12">
                  <c:v>Nopeammin muuttuvat osaamistarpeet</c:v>
                </c:pt>
                <c:pt idx="13">
                  <c:v>Kasvukäytävä 2022</c:v>
                </c:pt>
                <c:pt idx="14">
                  <c:v>Sitra 2021</c:v>
                </c:pt>
                <c:pt idx="15">
                  <c:v>Yritysten yhteiskuntavastuun merkityksen korostuminen</c:v>
                </c:pt>
                <c:pt idx="16">
                  <c:v>Kasvukäytävä 2022</c:v>
                </c:pt>
                <c:pt idx="17">
                  <c:v>Sitra 2021</c:v>
                </c:pt>
                <c:pt idx="18">
                  <c:v>Dataan perustuvat tuotteet, palvelut, prosessit ja liiketoimintamallit</c:v>
                </c:pt>
                <c:pt idx="19">
                  <c:v>Kasvukäytävä 2022</c:v>
                </c:pt>
                <c:pt idx="20">
                  <c:v>Sitra 2021</c:v>
                </c:pt>
                <c:pt idx="21">
                  <c:v>Kiertotalous ja resurssitehokkuus</c:v>
                </c:pt>
                <c:pt idx="22">
                  <c:v>Kasvukäytävä 2022</c:v>
                </c:pt>
                <c:pt idx="23">
                  <c:v>Sitra 2021</c:v>
                </c:pt>
                <c:pt idx="24">
                  <c:v>Ekologinen kriisi, kuten ilmaston muutos</c:v>
                </c:pt>
                <c:pt idx="25">
                  <c:v>Kasvukäytävä 2022</c:v>
                </c:pt>
                <c:pt idx="26">
                  <c:v>Sitra 2021</c:v>
                </c:pt>
                <c:pt idx="27">
                  <c:v>Työurien pirstaloituminen ja työnteon muotojen moninaistuminen</c:v>
                </c:pt>
                <c:pt idx="28">
                  <c:v>Kasvukäytävä 2022</c:v>
                </c:pt>
                <c:pt idx="29">
                  <c:v>Sitra 2021</c:v>
                </c:pt>
                <c:pt idx="30">
                  <c:v>Yhteiskunnan monimuotoistuminen (esim. eri kulttuuritaustat, ikäryhmät)</c:v>
                </c:pt>
                <c:pt idx="31">
                  <c:v>Kasvukäytävä 2022</c:v>
                </c:pt>
                <c:pt idx="32">
                  <c:v>Sitra 2021</c:v>
                </c:pt>
              </c:strCache>
            </c:strRef>
          </c:cat>
          <c:val>
            <c:numRef>
              <c:f>Taul1!$H$2:$H$34</c:f>
              <c:numCache>
                <c:formatCode>General</c:formatCode>
                <c:ptCount val="33"/>
                <c:pt idx="1">
                  <c:v>3.64</c:v>
                </c:pt>
                <c:pt idx="2">
                  <c:v>3.64</c:v>
                </c:pt>
                <c:pt idx="4">
                  <c:v>3.39</c:v>
                </c:pt>
                <c:pt idx="5">
                  <c:v>3.36</c:v>
                </c:pt>
                <c:pt idx="7">
                  <c:v>3.38</c:v>
                </c:pt>
                <c:pt idx="8">
                  <c:v>3.41</c:v>
                </c:pt>
                <c:pt idx="10">
                  <c:v>3.22</c:v>
                </c:pt>
                <c:pt idx="11">
                  <c:v>3.18</c:v>
                </c:pt>
                <c:pt idx="13">
                  <c:v>3.1</c:v>
                </c:pt>
                <c:pt idx="14">
                  <c:v>3.07</c:v>
                </c:pt>
                <c:pt idx="16">
                  <c:v>2.99</c:v>
                </c:pt>
                <c:pt idx="17">
                  <c:v>3.03</c:v>
                </c:pt>
                <c:pt idx="19">
                  <c:v>2.94</c:v>
                </c:pt>
                <c:pt idx="20">
                  <c:v>2.84</c:v>
                </c:pt>
                <c:pt idx="22">
                  <c:v>2.93</c:v>
                </c:pt>
                <c:pt idx="23">
                  <c:v>2.92</c:v>
                </c:pt>
                <c:pt idx="25">
                  <c:v>2.83</c:v>
                </c:pt>
                <c:pt idx="26">
                  <c:v>2.79</c:v>
                </c:pt>
                <c:pt idx="28">
                  <c:v>2.73</c:v>
                </c:pt>
                <c:pt idx="29">
                  <c:v>2.73</c:v>
                </c:pt>
                <c:pt idx="31">
                  <c:v>2.5499999999999998</c:v>
                </c:pt>
                <c:pt idx="32">
                  <c:v>2.5099999999999998</c:v>
                </c:pt>
              </c:numCache>
            </c:numRef>
          </c:val>
          <c:extLst>
            <c:ext xmlns:c16="http://schemas.microsoft.com/office/drawing/2014/chart" uri="{C3380CC4-5D6E-409C-BE32-E72D297353CC}">
              <c16:uniqueId val="{00000007-7F15-4829-947E-B446DC380A51}"/>
            </c:ext>
          </c:extLst>
        </c:ser>
        <c:dLbls>
          <c:showLegendKey val="0"/>
          <c:showVal val="0"/>
          <c:showCatName val="0"/>
          <c:showSerName val="0"/>
          <c:showPercent val="0"/>
          <c:showBubbleSize val="0"/>
        </c:dLbls>
        <c:gapWidth val="35"/>
        <c:overlap val="100"/>
        <c:axId val="508039280"/>
        <c:axId val="508039840"/>
      </c:barChart>
      <c:catAx>
        <c:axId val="508039280"/>
        <c:scaling>
          <c:orientation val="maxMin"/>
        </c:scaling>
        <c:delete val="0"/>
        <c:axPos val="l"/>
        <c:numFmt formatCode="General" sourceLinked="0"/>
        <c:majorTickMark val="none"/>
        <c:minorTickMark val="none"/>
        <c:tickLblPos val="low"/>
        <c:spPr>
          <a:ln>
            <a:noFill/>
          </a:ln>
        </c:spPr>
        <c:txPr>
          <a:bodyPr/>
          <a:lstStyle/>
          <a:p>
            <a:pPr>
              <a:defRPr sz="1100">
                <a:latin typeface="Helvetica" panose="020B0604020202020204" pitchFamily="34" charset="0"/>
                <a:cs typeface="Helvetica" panose="020B0604020202020204" pitchFamily="34" charset="0"/>
              </a:defRPr>
            </a:pPr>
            <a:endParaRPr lang="fi-FI"/>
          </a:p>
        </c:txPr>
        <c:crossAx val="508039840"/>
        <c:crosses val="autoZero"/>
        <c:auto val="1"/>
        <c:lblAlgn val="ctr"/>
        <c:lblOffset val="100"/>
        <c:tickLblSkip val="1"/>
        <c:noMultiLvlLbl val="0"/>
      </c:catAx>
      <c:valAx>
        <c:axId val="508039840"/>
        <c:scaling>
          <c:orientation val="minMax"/>
          <c:max val="100.01"/>
          <c:min val="0"/>
        </c:scaling>
        <c:delete val="0"/>
        <c:axPos val="t"/>
        <c:majorGridlines>
          <c:spPr>
            <a:ln w="6350">
              <a:noFill/>
              <a:prstDash val="dash"/>
            </a:ln>
          </c:spPr>
        </c:majorGridlines>
        <c:title>
          <c:tx>
            <c:rich>
              <a:bodyPr/>
              <a:lstStyle/>
              <a:p>
                <a:pPr>
                  <a:defRPr sz="1200" b="0"/>
                </a:pPr>
                <a:r>
                  <a:rPr lang="fi-FI" sz="1200" b="0"/>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a:defRPr sz="1200"/>
            </a:pPr>
            <a:endParaRPr lang="fi-FI"/>
          </a:p>
        </c:txPr>
        <c:crossAx val="508039280"/>
        <c:crosses val="autoZero"/>
        <c:crossBetween val="between"/>
        <c:majorUnit val="10"/>
        <c:minorUnit val="1"/>
      </c:valAx>
      <c:spPr>
        <a:ln>
          <a:noFill/>
        </a:ln>
      </c:spPr>
    </c:plotArea>
    <c:legend>
      <c:legendPos val="t"/>
      <c:layout>
        <c:manualLayout>
          <c:xMode val="edge"/>
          <c:yMode val="edge"/>
          <c:x val="8.5678357532122287E-2"/>
          <c:y val="1.7556966519768583E-2"/>
          <c:w val="0.90621477026314778"/>
          <c:h val="9.9478894713757593E-2"/>
        </c:manualLayout>
      </c:layout>
      <c:overlay val="0"/>
    </c:legend>
    <c:plotVisOnly val="1"/>
    <c:dispBlanksAs val="gap"/>
    <c:showDLblsOverMax val="0"/>
  </c:chart>
  <c:txPr>
    <a:bodyPr/>
    <a:lstStyle/>
    <a:p>
      <a:pPr>
        <a:defRPr sz="1400">
          <a:latin typeface="Arial" panose="020B0604020202020204" pitchFamily="34" charset="0"/>
          <a:cs typeface="Arial" panose="020B0604020202020204" pitchFamily="34" charset="0"/>
        </a:defRPr>
      </a:pPr>
      <a:endParaRPr lang="fi-FI"/>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988501035477769"/>
          <c:y val="0.13820062519991616"/>
          <c:w val="0.53189281493255824"/>
          <c:h val="0.78803062861571593"/>
        </c:manualLayout>
      </c:layout>
      <c:barChart>
        <c:barDir val="bar"/>
        <c:grouping val="stacked"/>
        <c:varyColors val="0"/>
        <c:ser>
          <c:idx val="0"/>
          <c:order val="0"/>
          <c:tx>
            <c:strRef>
              <c:f>Taul1!$B$1</c:f>
              <c:strCache>
                <c:ptCount val="1"/>
                <c:pt idx="0">
                  <c:v>5 erittäin
paljon vaikutusta</c:v>
                </c:pt>
              </c:strCache>
            </c:strRef>
          </c:tx>
          <c:spPr>
            <a:solidFill>
              <a:srgbClr val="06309E"/>
            </a:solidFill>
            <a:ln>
              <a:solidFill>
                <a:srgbClr val="000000"/>
              </a:solidFill>
            </a:ln>
          </c:spPr>
          <c:invertIfNegative val="0"/>
          <c:dLbls>
            <c:numFmt formatCode="#,##0" sourceLinked="0"/>
            <c:spPr>
              <a:noFill/>
              <a:ln>
                <a:noFill/>
              </a:ln>
              <a:effectLst/>
            </c:spPr>
            <c:txPr>
              <a:bodyPr/>
              <a:lstStyle/>
              <a:p>
                <a:pPr>
                  <a:defRPr sz="1400">
                    <a:solidFill>
                      <a:srgbClr val="FFFFFF"/>
                    </a:solidFill>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Taul1!$A$2:$A$16</c:f>
              <c:strCache>
                <c:ptCount val="15"/>
                <c:pt idx="0">
                  <c:v>Henkilöstön osaamisen kehittäminen toteutuu paremmin muulla tavoin</c:v>
                </c:pt>
                <c:pt idx="1">
                  <c:v>Yrityskuvan kehittyminen, työntekijäkokemuksen kehittyminen tai yhteiskuntavastuun toteuttaminen toteutuu paremmin muulla tavoin</c:v>
                </c:pt>
                <c:pt idx="2">
                  <c:v>Uusien osaajien tai kehittämisresurssien hankkiminen toteutuu paremmin muulla tavoin</c:v>
                </c:pt>
                <c:pt idx="3">
                  <c:v>Yrityksen liiketoiminnan tai toimintatapojen kehittyminen toteutuu paremmin muulla tavoin</c:v>
                </c:pt>
                <c:pt idx="4">
                  <c:v>Organisointiin ja toteutukseen vaadittavat resurssit suhteessa syntyvään hyötyyn (panos-tuotos-suhde)</c:v>
                </c:pt>
                <c:pt idx="5">
                  <c:v>Ymmärtämättömyys yritysten tarpeista ja toteutuksen heikko räätälöitävyys (ajallisesti, rakenteellisesti tai sisällöllisesti)</c:v>
                </c:pt>
                <c:pt idx="6">
                  <c:v>Ei ole tarvetta saada yhteistyöverkostoja Suomesta tai kansainvälisesti oppilaitosyhteistyön kautta</c:v>
                </c:pt>
                <c:pt idx="7">
                  <c:v>Tiedon puute koulutuspalvelujen tai yhteistyömallien tarjonnasta</c:v>
                </c:pt>
                <c:pt idx="8">
                  <c:v>Koulutustarjonnan epätarkoituksenmukaisuus ja -ajantasaisuus</c:v>
                </c:pt>
                <c:pt idx="9">
                  <c:v>Koulutuksen tai muun oppilaitosyhteistyön vaatiman ajan yhteensovittamisen vaikeus työn tekemisen kanssa</c:v>
                </c:pt>
                <c:pt idx="10">
                  <c:v>Tutkimus- tai kehittämisyhteistyön epätarkoituksenmukaisuus ja -ajantasaisuus</c:v>
                </c:pt>
                <c:pt idx="11">
                  <c:v>Hankaluus löytää yhteyshenkilöä</c:v>
                </c:pt>
                <c:pt idx="12">
                  <c:v>Oppilaitosyhteistyön rahoituksen tai muun tuen puute yhteiskunnalta (esim. oppisopimuskoulutus, koulutusseteli)</c:v>
                </c:pt>
                <c:pt idx="13">
                  <c:v>Kehittäjäkumppanin palvelualttiuden, aktiivisuuden tai ratkaisukeskeisyyden puute</c:v>
                </c:pt>
                <c:pt idx="14">
                  <c:v>Palvelujen sijainti</c:v>
                </c:pt>
              </c:strCache>
            </c:strRef>
          </c:cat>
          <c:val>
            <c:numRef>
              <c:f>Taul1!$B$2:$B$16</c:f>
              <c:numCache>
                <c:formatCode>General</c:formatCode>
                <c:ptCount val="15"/>
                <c:pt idx="0">
                  <c:v>13.33333</c:v>
                </c:pt>
                <c:pt idx="1">
                  <c:v>20</c:v>
                </c:pt>
                <c:pt idx="2">
                  <c:v>26.66667</c:v>
                </c:pt>
                <c:pt idx="3">
                  <c:v>6.6666699999999999</c:v>
                </c:pt>
                <c:pt idx="4">
                  <c:v>20</c:v>
                </c:pt>
                <c:pt idx="5">
                  <c:v>13.33333</c:v>
                </c:pt>
                <c:pt idx="6">
                  <c:v>20</c:v>
                </c:pt>
                <c:pt idx="7">
                  <c:v>13.33333</c:v>
                </c:pt>
                <c:pt idx="8">
                  <c:v>13.33333</c:v>
                </c:pt>
                <c:pt idx="9">
                  <c:v>6.6666699999999999</c:v>
                </c:pt>
                <c:pt idx="10">
                  <c:v>13.33333</c:v>
                </c:pt>
                <c:pt idx="14">
                  <c:v>6.6666699999999999</c:v>
                </c:pt>
              </c:numCache>
            </c:numRef>
          </c:val>
          <c:extLst>
            <c:ext xmlns:c16="http://schemas.microsoft.com/office/drawing/2014/chart" uri="{C3380CC4-5D6E-409C-BE32-E72D297353CC}">
              <c16:uniqueId val="{00000000-2660-4F46-B9AE-46954467701D}"/>
            </c:ext>
          </c:extLst>
        </c:ser>
        <c:ser>
          <c:idx val="1"/>
          <c:order val="1"/>
          <c:tx>
            <c:strRef>
              <c:f>Taul1!$C$1</c:f>
              <c:strCache>
                <c:ptCount val="1"/>
                <c:pt idx="0">
                  <c:v>4 melko
paljon vaikutusta</c:v>
                </c:pt>
              </c:strCache>
            </c:strRef>
          </c:tx>
          <c:spPr>
            <a:solidFill>
              <a:srgbClr val="30B541"/>
            </a:solidFill>
            <a:ln>
              <a:solidFill>
                <a:srgbClr val="000000"/>
              </a:solidFill>
            </a:ln>
          </c:spPr>
          <c:invertIfNegative val="0"/>
          <c:dLbls>
            <c:numFmt formatCode="#,##0" sourceLinked="0"/>
            <c:spPr>
              <a:noFill/>
              <a:ln>
                <a:noFill/>
              </a:ln>
              <a:effectLst/>
            </c:spPr>
            <c:txPr>
              <a:bodyPr/>
              <a:lstStyle/>
              <a:p>
                <a:pPr>
                  <a:defRPr sz="1400"/>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Taul1!$A$2:$A$16</c:f>
              <c:strCache>
                <c:ptCount val="15"/>
                <c:pt idx="0">
                  <c:v>Henkilöstön osaamisen kehittäminen toteutuu paremmin muulla tavoin</c:v>
                </c:pt>
                <c:pt idx="1">
                  <c:v>Yrityskuvan kehittyminen, työntekijäkokemuksen kehittyminen tai yhteiskuntavastuun toteuttaminen toteutuu paremmin muulla tavoin</c:v>
                </c:pt>
                <c:pt idx="2">
                  <c:v>Uusien osaajien tai kehittämisresurssien hankkiminen toteutuu paremmin muulla tavoin</c:v>
                </c:pt>
                <c:pt idx="3">
                  <c:v>Yrityksen liiketoiminnan tai toimintatapojen kehittyminen toteutuu paremmin muulla tavoin</c:v>
                </c:pt>
                <c:pt idx="4">
                  <c:v>Organisointiin ja toteutukseen vaadittavat resurssit suhteessa syntyvään hyötyyn (panos-tuotos-suhde)</c:v>
                </c:pt>
                <c:pt idx="5">
                  <c:v>Ymmärtämättömyys yritysten tarpeista ja toteutuksen heikko räätälöitävyys (ajallisesti, rakenteellisesti tai sisällöllisesti)</c:v>
                </c:pt>
                <c:pt idx="6">
                  <c:v>Ei ole tarvetta saada yhteistyöverkostoja Suomesta tai kansainvälisesti oppilaitosyhteistyön kautta</c:v>
                </c:pt>
                <c:pt idx="7">
                  <c:v>Tiedon puute koulutuspalvelujen tai yhteistyömallien tarjonnasta</c:v>
                </c:pt>
                <c:pt idx="8">
                  <c:v>Koulutustarjonnan epätarkoituksenmukaisuus ja -ajantasaisuus</c:v>
                </c:pt>
                <c:pt idx="9">
                  <c:v>Koulutuksen tai muun oppilaitosyhteistyön vaatiman ajan yhteensovittamisen vaikeus työn tekemisen kanssa</c:v>
                </c:pt>
                <c:pt idx="10">
                  <c:v>Tutkimus- tai kehittämisyhteistyön epätarkoituksenmukaisuus ja -ajantasaisuus</c:v>
                </c:pt>
                <c:pt idx="11">
                  <c:v>Hankaluus löytää yhteyshenkilöä</c:v>
                </c:pt>
                <c:pt idx="12">
                  <c:v>Oppilaitosyhteistyön rahoituksen tai muun tuen puute yhteiskunnalta (esim. oppisopimuskoulutus, koulutusseteli)</c:v>
                </c:pt>
                <c:pt idx="13">
                  <c:v>Kehittäjäkumppanin palvelualttiuden, aktiivisuuden tai ratkaisukeskeisyyden puute</c:v>
                </c:pt>
                <c:pt idx="14">
                  <c:v>Palvelujen sijainti</c:v>
                </c:pt>
              </c:strCache>
            </c:strRef>
          </c:cat>
          <c:val>
            <c:numRef>
              <c:f>Taul1!$C$2:$C$16</c:f>
              <c:numCache>
                <c:formatCode>General</c:formatCode>
                <c:ptCount val="15"/>
                <c:pt idx="0">
                  <c:v>40</c:v>
                </c:pt>
                <c:pt idx="1">
                  <c:v>26.66667</c:v>
                </c:pt>
                <c:pt idx="2">
                  <c:v>20</c:v>
                </c:pt>
                <c:pt idx="3">
                  <c:v>33.333329999999997</c:v>
                </c:pt>
                <c:pt idx="5">
                  <c:v>13.33333</c:v>
                </c:pt>
                <c:pt idx="6">
                  <c:v>20</c:v>
                </c:pt>
                <c:pt idx="7">
                  <c:v>13.33333</c:v>
                </c:pt>
                <c:pt idx="8">
                  <c:v>6.6666699999999999</c:v>
                </c:pt>
                <c:pt idx="9">
                  <c:v>13.33333</c:v>
                </c:pt>
                <c:pt idx="10">
                  <c:v>6.6666699999999999</c:v>
                </c:pt>
                <c:pt idx="11">
                  <c:v>13.33333</c:v>
                </c:pt>
                <c:pt idx="12">
                  <c:v>13.33333</c:v>
                </c:pt>
                <c:pt idx="13">
                  <c:v>6.6666699999999999</c:v>
                </c:pt>
              </c:numCache>
            </c:numRef>
          </c:val>
          <c:extLst>
            <c:ext xmlns:c16="http://schemas.microsoft.com/office/drawing/2014/chart" uri="{C3380CC4-5D6E-409C-BE32-E72D297353CC}">
              <c16:uniqueId val="{00000001-2660-4F46-B9AE-46954467701D}"/>
            </c:ext>
          </c:extLst>
        </c:ser>
        <c:ser>
          <c:idx val="2"/>
          <c:order val="2"/>
          <c:tx>
            <c:strRef>
              <c:f>Taul1!$D$1</c:f>
              <c:strCache>
                <c:ptCount val="1"/>
                <c:pt idx="0">
                  <c:v>3 vaikuttaa
jonkin verran</c:v>
                </c:pt>
              </c:strCache>
            </c:strRef>
          </c:tx>
          <c:spPr>
            <a:solidFill>
              <a:srgbClr val="AAC944"/>
            </a:solidFill>
            <a:ln>
              <a:solidFill>
                <a:srgbClr val="000000"/>
              </a:solidFill>
            </a:ln>
          </c:spPr>
          <c:invertIfNegative val="0"/>
          <c:dLbls>
            <c:numFmt formatCode="#,##0" sourceLinked="0"/>
            <c:spPr>
              <a:noFill/>
              <a:ln>
                <a:noFill/>
              </a:ln>
              <a:effectLst/>
            </c:spPr>
            <c:txPr>
              <a:bodyPr/>
              <a:lstStyle/>
              <a:p>
                <a:pPr>
                  <a:defRPr sz="1400"/>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Taul1!$A$2:$A$16</c:f>
              <c:strCache>
                <c:ptCount val="15"/>
                <c:pt idx="0">
                  <c:v>Henkilöstön osaamisen kehittäminen toteutuu paremmin muulla tavoin</c:v>
                </c:pt>
                <c:pt idx="1">
                  <c:v>Yrityskuvan kehittyminen, työntekijäkokemuksen kehittyminen tai yhteiskuntavastuun toteuttaminen toteutuu paremmin muulla tavoin</c:v>
                </c:pt>
                <c:pt idx="2">
                  <c:v>Uusien osaajien tai kehittämisresurssien hankkiminen toteutuu paremmin muulla tavoin</c:v>
                </c:pt>
                <c:pt idx="3">
                  <c:v>Yrityksen liiketoiminnan tai toimintatapojen kehittyminen toteutuu paremmin muulla tavoin</c:v>
                </c:pt>
                <c:pt idx="4">
                  <c:v>Organisointiin ja toteutukseen vaadittavat resurssit suhteessa syntyvään hyötyyn (panos-tuotos-suhde)</c:v>
                </c:pt>
                <c:pt idx="5">
                  <c:v>Ymmärtämättömyys yritysten tarpeista ja toteutuksen heikko räätälöitävyys (ajallisesti, rakenteellisesti tai sisällöllisesti)</c:v>
                </c:pt>
                <c:pt idx="6">
                  <c:v>Ei ole tarvetta saada yhteistyöverkostoja Suomesta tai kansainvälisesti oppilaitosyhteistyön kautta</c:v>
                </c:pt>
                <c:pt idx="7">
                  <c:v>Tiedon puute koulutuspalvelujen tai yhteistyömallien tarjonnasta</c:v>
                </c:pt>
                <c:pt idx="8">
                  <c:v>Koulutustarjonnan epätarkoituksenmukaisuus ja -ajantasaisuus</c:v>
                </c:pt>
                <c:pt idx="9">
                  <c:v>Koulutuksen tai muun oppilaitosyhteistyön vaatiman ajan yhteensovittamisen vaikeus työn tekemisen kanssa</c:v>
                </c:pt>
                <c:pt idx="10">
                  <c:v>Tutkimus- tai kehittämisyhteistyön epätarkoituksenmukaisuus ja -ajantasaisuus</c:v>
                </c:pt>
                <c:pt idx="11">
                  <c:v>Hankaluus löytää yhteyshenkilöä</c:v>
                </c:pt>
                <c:pt idx="12">
                  <c:v>Oppilaitosyhteistyön rahoituksen tai muun tuen puute yhteiskunnalta (esim. oppisopimuskoulutus, koulutusseteli)</c:v>
                </c:pt>
                <c:pt idx="13">
                  <c:v>Kehittäjäkumppanin palvelualttiuden, aktiivisuuden tai ratkaisukeskeisyyden puute</c:v>
                </c:pt>
                <c:pt idx="14">
                  <c:v>Palvelujen sijainti</c:v>
                </c:pt>
              </c:strCache>
            </c:strRef>
          </c:cat>
          <c:val>
            <c:numRef>
              <c:f>Taul1!$D$2:$D$16</c:f>
              <c:numCache>
                <c:formatCode>General</c:formatCode>
                <c:ptCount val="15"/>
                <c:pt idx="0">
                  <c:v>26.66667</c:v>
                </c:pt>
                <c:pt idx="1">
                  <c:v>40</c:v>
                </c:pt>
                <c:pt idx="2">
                  <c:v>13.33333</c:v>
                </c:pt>
                <c:pt idx="3">
                  <c:v>26.66667</c:v>
                </c:pt>
                <c:pt idx="4">
                  <c:v>40</c:v>
                </c:pt>
                <c:pt idx="5">
                  <c:v>33.333329999999997</c:v>
                </c:pt>
                <c:pt idx="6">
                  <c:v>6.6666699999999999</c:v>
                </c:pt>
                <c:pt idx="7">
                  <c:v>26.66667</c:v>
                </c:pt>
                <c:pt idx="8">
                  <c:v>26.66667</c:v>
                </c:pt>
                <c:pt idx="9">
                  <c:v>26.66667</c:v>
                </c:pt>
                <c:pt idx="11">
                  <c:v>13.33333</c:v>
                </c:pt>
                <c:pt idx="12">
                  <c:v>20</c:v>
                </c:pt>
                <c:pt idx="13">
                  <c:v>13.33333</c:v>
                </c:pt>
                <c:pt idx="14">
                  <c:v>13.33333</c:v>
                </c:pt>
              </c:numCache>
            </c:numRef>
          </c:val>
          <c:extLst>
            <c:ext xmlns:c16="http://schemas.microsoft.com/office/drawing/2014/chart" uri="{C3380CC4-5D6E-409C-BE32-E72D297353CC}">
              <c16:uniqueId val="{00000002-2660-4F46-B9AE-46954467701D}"/>
            </c:ext>
          </c:extLst>
        </c:ser>
        <c:ser>
          <c:idx val="3"/>
          <c:order val="3"/>
          <c:tx>
            <c:strRef>
              <c:f>Taul1!$E$1</c:f>
              <c:strCache>
                <c:ptCount val="1"/>
                <c:pt idx="0">
                  <c:v>2 vaikuttaa
vähäisesti</c:v>
                </c:pt>
              </c:strCache>
            </c:strRef>
          </c:tx>
          <c:spPr>
            <a:solidFill>
              <a:srgbClr val="BDD7EE"/>
            </a:solidFill>
            <a:ln>
              <a:solidFill>
                <a:srgbClr val="000000"/>
              </a:solidFill>
            </a:ln>
          </c:spPr>
          <c:invertIfNegative val="0"/>
          <c:dLbls>
            <c:numFmt formatCode="#,##0" sourceLinked="0"/>
            <c:spPr>
              <a:noFill/>
              <a:ln>
                <a:noFill/>
              </a:ln>
              <a:effectLst/>
            </c:spPr>
            <c:txPr>
              <a:bodyPr/>
              <a:lstStyle/>
              <a:p>
                <a:pPr>
                  <a:defRPr sz="1400"/>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Taul1!$A$2:$A$16</c:f>
              <c:strCache>
                <c:ptCount val="15"/>
                <c:pt idx="0">
                  <c:v>Henkilöstön osaamisen kehittäminen toteutuu paremmin muulla tavoin</c:v>
                </c:pt>
                <c:pt idx="1">
                  <c:v>Yrityskuvan kehittyminen, työntekijäkokemuksen kehittyminen tai yhteiskuntavastuun toteuttaminen toteutuu paremmin muulla tavoin</c:v>
                </c:pt>
                <c:pt idx="2">
                  <c:v>Uusien osaajien tai kehittämisresurssien hankkiminen toteutuu paremmin muulla tavoin</c:v>
                </c:pt>
                <c:pt idx="3">
                  <c:v>Yrityksen liiketoiminnan tai toimintatapojen kehittyminen toteutuu paremmin muulla tavoin</c:v>
                </c:pt>
                <c:pt idx="4">
                  <c:v>Organisointiin ja toteutukseen vaadittavat resurssit suhteessa syntyvään hyötyyn (panos-tuotos-suhde)</c:v>
                </c:pt>
                <c:pt idx="5">
                  <c:v>Ymmärtämättömyys yritysten tarpeista ja toteutuksen heikko räätälöitävyys (ajallisesti, rakenteellisesti tai sisällöllisesti)</c:v>
                </c:pt>
                <c:pt idx="6">
                  <c:v>Ei ole tarvetta saada yhteistyöverkostoja Suomesta tai kansainvälisesti oppilaitosyhteistyön kautta</c:v>
                </c:pt>
                <c:pt idx="7">
                  <c:v>Tiedon puute koulutuspalvelujen tai yhteistyömallien tarjonnasta</c:v>
                </c:pt>
                <c:pt idx="8">
                  <c:v>Koulutustarjonnan epätarkoituksenmukaisuus ja -ajantasaisuus</c:v>
                </c:pt>
                <c:pt idx="9">
                  <c:v>Koulutuksen tai muun oppilaitosyhteistyön vaatiman ajan yhteensovittamisen vaikeus työn tekemisen kanssa</c:v>
                </c:pt>
                <c:pt idx="10">
                  <c:v>Tutkimus- tai kehittämisyhteistyön epätarkoituksenmukaisuus ja -ajantasaisuus</c:v>
                </c:pt>
                <c:pt idx="11">
                  <c:v>Hankaluus löytää yhteyshenkilöä</c:v>
                </c:pt>
                <c:pt idx="12">
                  <c:v>Oppilaitosyhteistyön rahoituksen tai muun tuen puute yhteiskunnalta (esim. oppisopimuskoulutus, koulutusseteli)</c:v>
                </c:pt>
                <c:pt idx="13">
                  <c:v>Kehittäjäkumppanin palvelualttiuden, aktiivisuuden tai ratkaisukeskeisyyden puute</c:v>
                </c:pt>
                <c:pt idx="14">
                  <c:v>Palvelujen sijainti</c:v>
                </c:pt>
              </c:strCache>
            </c:strRef>
          </c:cat>
          <c:val>
            <c:numRef>
              <c:f>Taul1!$E$2:$E$16</c:f>
              <c:numCache>
                <c:formatCode>General</c:formatCode>
                <c:ptCount val="15"/>
                <c:pt idx="2">
                  <c:v>13.33333</c:v>
                </c:pt>
                <c:pt idx="3">
                  <c:v>13.33333</c:v>
                </c:pt>
                <c:pt idx="4">
                  <c:v>13.33333</c:v>
                </c:pt>
                <c:pt idx="5">
                  <c:v>6.6666699999999999</c:v>
                </c:pt>
                <c:pt idx="6">
                  <c:v>20</c:v>
                </c:pt>
                <c:pt idx="7">
                  <c:v>13.33333</c:v>
                </c:pt>
                <c:pt idx="8">
                  <c:v>20</c:v>
                </c:pt>
                <c:pt idx="9">
                  <c:v>6.6666699999999999</c:v>
                </c:pt>
                <c:pt idx="10">
                  <c:v>26.66667</c:v>
                </c:pt>
                <c:pt idx="11">
                  <c:v>20</c:v>
                </c:pt>
                <c:pt idx="12">
                  <c:v>6.6666699999999999</c:v>
                </c:pt>
                <c:pt idx="13">
                  <c:v>20</c:v>
                </c:pt>
                <c:pt idx="14">
                  <c:v>13.33333</c:v>
                </c:pt>
              </c:numCache>
            </c:numRef>
          </c:val>
          <c:extLst>
            <c:ext xmlns:c16="http://schemas.microsoft.com/office/drawing/2014/chart" uri="{C3380CC4-5D6E-409C-BE32-E72D297353CC}">
              <c16:uniqueId val="{00000003-2660-4F46-B9AE-46954467701D}"/>
            </c:ext>
          </c:extLst>
        </c:ser>
        <c:ser>
          <c:idx val="4"/>
          <c:order val="4"/>
          <c:tx>
            <c:strRef>
              <c:f>Taul1!$F$1</c:f>
              <c:strCache>
                <c:ptCount val="1"/>
                <c:pt idx="0">
                  <c:v>1 ei ole
vaikutusta</c:v>
                </c:pt>
              </c:strCache>
            </c:strRef>
          </c:tx>
          <c:spPr>
            <a:solidFill>
              <a:srgbClr val="68349A"/>
            </a:solidFill>
            <a:ln>
              <a:solidFill>
                <a:srgbClr val="000000"/>
              </a:solidFill>
            </a:ln>
          </c:spPr>
          <c:invertIfNegative val="0"/>
          <c:dLbls>
            <c:numFmt formatCode="#,##0" sourceLinked="0"/>
            <c:spPr>
              <a:noFill/>
              <a:ln>
                <a:noFill/>
              </a:ln>
              <a:effectLst/>
            </c:spPr>
            <c:txPr>
              <a:bodyPr/>
              <a:lstStyle/>
              <a:p>
                <a:pPr>
                  <a:defRPr sz="1400">
                    <a:solidFill>
                      <a:srgbClr val="FFFFFF"/>
                    </a:solidFill>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Taul1!$A$2:$A$16</c:f>
              <c:strCache>
                <c:ptCount val="15"/>
                <c:pt idx="0">
                  <c:v>Henkilöstön osaamisen kehittäminen toteutuu paremmin muulla tavoin</c:v>
                </c:pt>
                <c:pt idx="1">
                  <c:v>Yrityskuvan kehittyminen, työntekijäkokemuksen kehittyminen tai yhteiskuntavastuun toteuttaminen toteutuu paremmin muulla tavoin</c:v>
                </c:pt>
                <c:pt idx="2">
                  <c:v>Uusien osaajien tai kehittämisresurssien hankkiminen toteutuu paremmin muulla tavoin</c:v>
                </c:pt>
                <c:pt idx="3">
                  <c:v>Yrityksen liiketoiminnan tai toimintatapojen kehittyminen toteutuu paremmin muulla tavoin</c:v>
                </c:pt>
                <c:pt idx="4">
                  <c:v>Organisointiin ja toteutukseen vaadittavat resurssit suhteessa syntyvään hyötyyn (panos-tuotos-suhde)</c:v>
                </c:pt>
                <c:pt idx="5">
                  <c:v>Ymmärtämättömyys yritysten tarpeista ja toteutuksen heikko räätälöitävyys (ajallisesti, rakenteellisesti tai sisällöllisesti)</c:v>
                </c:pt>
                <c:pt idx="6">
                  <c:v>Ei ole tarvetta saada yhteistyöverkostoja Suomesta tai kansainvälisesti oppilaitosyhteistyön kautta</c:v>
                </c:pt>
                <c:pt idx="7">
                  <c:v>Tiedon puute koulutuspalvelujen tai yhteistyömallien tarjonnasta</c:v>
                </c:pt>
                <c:pt idx="8">
                  <c:v>Koulutustarjonnan epätarkoituksenmukaisuus ja -ajantasaisuus</c:v>
                </c:pt>
                <c:pt idx="9">
                  <c:v>Koulutuksen tai muun oppilaitosyhteistyön vaatiman ajan yhteensovittamisen vaikeus työn tekemisen kanssa</c:v>
                </c:pt>
                <c:pt idx="10">
                  <c:v>Tutkimus- tai kehittämisyhteistyön epätarkoituksenmukaisuus ja -ajantasaisuus</c:v>
                </c:pt>
                <c:pt idx="11">
                  <c:v>Hankaluus löytää yhteyshenkilöä</c:v>
                </c:pt>
                <c:pt idx="12">
                  <c:v>Oppilaitosyhteistyön rahoituksen tai muun tuen puute yhteiskunnalta (esim. oppisopimuskoulutus, koulutusseteli)</c:v>
                </c:pt>
                <c:pt idx="13">
                  <c:v>Kehittäjäkumppanin palvelualttiuden, aktiivisuuden tai ratkaisukeskeisyyden puute</c:v>
                </c:pt>
                <c:pt idx="14">
                  <c:v>Palvelujen sijainti</c:v>
                </c:pt>
              </c:strCache>
            </c:strRef>
          </c:cat>
          <c:val>
            <c:numRef>
              <c:f>Taul1!$F$2:$F$16</c:f>
              <c:numCache>
                <c:formatCode>General</c:formatCode>
                <c:ptCount val="15"/>
                <c:pt idx="0">
                  <c:v>13.33333</c:v>
                </c:pt>
                <c:pt idx="1">
                  <c:v>13.33333</c:v>
                </c:pt>
                <c:pt idx="2">
                  <c:v>20</c:v>
                </c:pt>
                <c:pt idx="3">
                  <c:v>20</c:v>
                </c:pt>
                <c:pt idx="4">
                  <c:v>20</c:v>
                </c:pt>
                <c:pt idx="5">
                  <c:v>26.66667</c:v>
                </c:pt>
                <c:pt idx="6">
                  <c:v>33.333329999999997</c:v>
                </c:pt>
                <c:pt idx="7">
                  <c:v>26.66667</c:v>
                </c:pt>
                <c:pt idx="8">
                  <c:v>26.66667</c:v>
                </c:pt>
                <c:pt idx="9">
                  <c:v>40</c:v>
                </c:pt>
                <c:pt idx="10">
                  <c:v>40</c:v>
                </c:pt>
                <c:pt idx="11">
                  <c:v>40</c:v>
                </c:pt>
                <c:pt idx="12">
                  <c:v>53.333329999999997</c:v>
                </c:pt>
                <c:pt idx="13">
                  <c:v>40</c:v>
                </c:pt>
                <c:pt idx="14">
                  <c:v>60</c:v>
                </c:pt>
              </c:numCache>
            </c:numRef>
          </c:val>
          <c:extLst>
            <c:ext xmlns:c16="http://schemas.microsoft.com/office/drawing/2014/chart" uri="{C3380CC4-5D6E-409C-BE32-E72D297353CC}">
              <c16:uniqueId val="{00000004-2660-4F46-B9AE-46954467701D}"/>
            </c:ext>
          </c:extLst>
        </c:ser>
        <c:ser>
          <c:idx val="5"/>
          <c:order val="5"/>
          <c:tx>
            <c:strRef>
              <c:f>Taul1!$G$1</c:f>
              <c:strCache>
                <c:ptCount val="1"/>
                <c:pt idx="0">
                  <c:v>Ei osaa
sanoa</c:v>
                </c:pt>
              </c:strCache>
            </c:strRef>
          </c:tx>
          <c:spPr>
            <a:solidFill>
              <a:srgbClr val="E1E1E1"/>
            </a:solidFill>
            <a:ln>
              <a:solidFill>
                <a:srgbClr val="000000"/>
              </a:solidFill>
            </a:ln>
          </c:spPr>
          <c:invertIfNegative val="0"/>
          <c:dLbls>
            <c:numFmt formatCode="#,##0" sourceLinked="0"/>
            <c:spPr>
              <a:noFill/>
              <a:ln>
                <a:noFill/>
              </a:ln>
              <a:effectLst/>
            </c:spPr>
            <c:txPr>
              <a:bodyPr wrap="square" lIns="38100" tIns="19050" rIns="38100" bIns="19050" anchor="ctr">
                <a:spAutoFit/>
              </a:bodyPr>
              <a:lstStyle/>
              <a:p>
                <a:pPr>
                  <a:defRPr sz="1400"/>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Taul1!$A$2:$A$16</c:f>
              <c:strCache>
                <c:ptCount val="15"/>
                <c:pt idx="0">
                  <c:v>Henkilöstön osaamisen kehittäminen toteutuu paremmin muulla tavoin</c:v>
                </c:pt>
                <c:pt idx="1">
                  <c:v>Yrityskuvan kehittyminen, työntekijäkokemuksen kehittyminen tai yhteiskuntavastuun toteuttaminen toteutuu paremmin muulla tavoin</c:v>
                </c:pt>
                <c:pt idx="2">
                  <c:v>Uusien osaajien tai kehittämisresurssien hankkiminen toteutuu paremmin muulla tavoin</c:v>
                </c:pt>
                <c:pt idx="3">
                  <c:v>Yrityksen liiketoiminnan tai toimintatapojen kehittyminen toteutuu paremmin muulla tavoin</c:v>
                </c:pt>
                <c:pt idx="4">
                  <c:v>Organisointiin ja toteutukseen vaadittavat resurssit suhteessa syntyvään hyötyyn (panos-tuotos-suhde)</c:v>
                </c:pt>
                <c:pt idx="5">
                  <c:v>Ymmärtämättömyys yritysten tarpeista ja toteutuksen heikko räätälöitävyys (ajallisesti, rakenteellisesti tai sisällöllisesti)</c:v>
                </c:pt>
                <c:pt idx="6">
                  <c:v>Ei ole tarvetta saada yhteistyöverkostoja Suomesta tai kansainvälisesti oppilaitosyhteistyön kautta</c:v>
                </c:pt>
                <c:pt idx="7">
                  <c:v>Tiedon puute koulutuspalvelujen tai yhteistyömallien tarjonnasta</c:v>
                </c:pt>
                <c:pt idx="8">
                  <c:v>Koulutustarjonnan epätarkoituksenmukaisuus ja -ajantasaisuus</c:v>
                </c:pt>
                <c:pt idx="9">
                  <c:v>Koulutuksen tai muun oppilaitosyhteistyön vaatiman ajan yhteensovittamisen vaikeus työn tekemisen kanssa</c:v>
                </c:pt>
                <c:pt idx="10">
                  <c:v>Tutkimus- tai kehittämisyhteistyön epätarkoituksenmukaisuus ja -ajantasaisuus</c:v>
                </c:pt>
                <c:pt idx="11">
                  <c:v>Hankaluus löytää yhteyshenkilöä</c:v>
                </c:pt>
                <c:pt idx="12">
                  <c:v>Oppilaitosyhteistyön rahoituksen tai muun tuen puute yhteiskunnalta (esim. oppisopimuskoulutus, koulutusseteli)</c:v>
                </c:pt>
                <c:pt idx="13">
                  <c:v>Kehittäjäkumppanin palvelualttiuden, aktiivisuuden tai ratkaisukeskeisyyden puute</c:v>
                </c:pt>
                <c:pt idx="14">
                  <c:v>Palvelujen sijainti</c:v>
                </c:pt>
              </c:strCache>
            </c:strRef>
          </c:cat>
          <c:val>
            <c:numRef>
              <c:f>Taul1!$G$2:$G$16</c:f>
              <c:numCache>
                <c:formatCode>General</c:formatCode>
                <c:ptCount val="15"/>
                <c:pt idx="0">
                  <c:v>6.6666699999999999</c:v>
                </c:pt>
                <c:pt idx="2">
                  <c:v>6.6666699999999999</c:v>
                </c:pt>
                <c:pt idx="4">
                  <c:v>6.6666699999999999</c:v>
                </c:pt>
                <c:pt idx="5">
                  <c:v>6.6666699999999999</c:v>
                </c:pt>
                <c:pt idx="7">
                  <c:v>6.6666699999999999</c:v>
                </c:pt>
                <c:pt idx="8">
                  <c:v>6.6666699999999999</c:v>
                </c:pt>
                <c:pt idx="9">
                  <c:v>6.6666699999999999</c:v>
                </c:pt>
                <c:pt idx="10">
                  <c:v>13.33333</c:v>
                </c:pt>
                <c:pt idx="11">
                  <c:v>13.33333</c:v>
                </c:pt>
                <c:pt idx="12">
                  <c:v>6.6666699999999999</c:v>
                </c:pt>
                <c:pt idx="13">
                  <c:v>20</c:v>
                </c:pt>
                <c:pt idx="14">
                  <c:v>6.6666699999999999</c:v>
                </c:pt>
              </c:numCache>
            </c:numRef>
          </c:val>
          <c:extLst>
            <c:ext xmlns:c16="http://schemas.microsoft.com/office/drawing/2014/chart" uri="{C3380CC4-5D6E-409C-BE32-E72D297353CC}">
              <c16:uniqueId val="{00000005-2660-4F46-B9AE-46954467701D}"/>
            </c:ext>
          </c:extLst>
        </c:ser>
        <c:ser>
          <c:idx val="6"/>
          <c:order val="6"/>
          <c:tx>
            <c:strRef>
              <c:f>Taul1!$H$1</c:f>
              <c:strCache>
                <c:ptCount val="1"/>
                <c:pt idx="0">
                  <c:v>Keskiarvo</c:v>
                </c:pt>
              </c:strCache>
            </c:strRef>
          </c:tx>
          <c:spPr>
            <a:noFill/>
          </c:spPr>
          <c:invertIfNegative val="0"/>
          <c:dLbls>
            <c:numFmt formatCode="#,##0.00" sourceLinked="0"/>
            <c:spPr>
              <a:noFill/>
              <a:ln>
                <a:noFill/>
              </a:ln>
              <a:effectLst/>
            </c:spPr>
            <c:txPr>
              <a:bodyPr/>
              <a:lstStyle/>
              <a:p>
                <a:pPr>
                  <a:defRPr sz="1400"/>
                </a:pPr>
                <a:endParaRPr lang="fi-FI"/>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Taul1!$A$2:$A$16</c:f>
              <c:strCache>
                <c:ptCount val="15"/>
                <c:pt idx="0">
                  <c:v>Henkilöstön osaamisen kehittäminen toteutuu paremmin muulla tavoin</c:v>
                </c:pt>
                <c:pt idx="1">
                  <c:v>Yrityskuvan kehittyminen, työntekijäkokemuksen kehittyminen tai yhteiskuntavastuun toteuttaminen toteutuu paremmin muulla tavoin</c:v>
                </c:pt>
                <c:pt idx="2">
                  <c:v>Uusien osaajien tai kehittämisresurssien hankkiminen toteutuu paremmin muulla tavoin</c:v>
                </c:pt>
                <c:pt idx="3">
                  <c:v>Yrityksen liiketoiminnan tai toimintatapojen kehittyminen toteutuu paremmin muulla tavoin</c:v>
                </c:pt>
                <c:pt idx="4">
                  <c:v>Organisointiin ja toteutukseen vaadittavat resurssit suhteessa syntyvään hyötyyn (panos-tuotos-suhde)</c:v>
                </c:pt>
                <c:pt idx="5">
                  <c:v>Ymmärtämättömyys yritysten tarpeista ja toteutuksen heikko räätälöitävyys (ajallisesti, rakenteellisesti tai sisällöllisesti)</c:v>
                </c:pt>
                <c:pt idx="6">
                  <c:v>Ei ole tarvetta saada yhteistyöverkostoja Suomesta tai kansainvälisesti oppilaitosyhteistyön kautta</c:v>
                </c:pt>
                <c:pt idx="7">
                  <c:v>Tiedon puute koulutuspalvelujen tai yhteistyömallien tarjonnasta</c:v>
                </c:pt>
                <c:pt idx="8">
                  <c:v>Koulutustarjonnan epätarkoituksenmukaisuus ja -ajantasaisuus</c:v>
                </c:pt>
                <c:pt idx="9">
                  <c:v>Koulutuksen tai muun oppilaitosyhteistyön vaatiman ajan yhteensovittamisen vaikeus työn tekemisen kanssa</c:v>
                </c:pt>
                <c:pt idx="10">
                  <c:v>Tutkimus- tai kehittämisyhteistyön epätarkoituksenmukaisuus ja -ajantasaisuus</c:v>
                </c:pt>
                <c:pt idx="11">
                  <c:v>Hankaluus löytää yhteyshenkilöä</c:v>
                </c:pt>
                <c:pt idx="12">
                  <c:v>Oppilaitosyhteistyön rahoituksen tai muun tuen puute yhteiskunnalta (esim. oppisopimuskoulutus, koulutusseteli)</c:v>
                </c:pt>
                <c:pt idx="13">
                  <c:v>Kehittäjäkumppanin palvelualttiuden, aktiivisuuden tai ratkaisukeskeisyyden puute</c:v>
                </c:pt>
                <c:pt idx="14">
                  <c:v>Palvelujen sijainti</c:v>
                </c:pt>
              </c:strCache>
            </c:strRef>
          </c:cat>
          <c:val>
            <c:numRef>
              <c:f>Taul1!$H$2:$H$16</c:f>
              <c:numCache>
                <c:formatCode>General</c:formatCode>
                <c:ptCount val="15"/>
                <c:pt idx="0">
                  <c:v>3.43</c:v>
                </c:pt>
                <c:pt idx="1">
                  <c:v>3.4</c:v>
                </c:pt>
                <c:pt idx="2">
                  <c:v>3.21</c:v>
                </c:pt>
                <c:pt idx="3">
                  <c:v>2.93</c:v>
                </c:pt>
                <c:pt idx="4">
                  <c:v>2.86</c:v>
                </c:pt>
                <c:pt idx="5">
                  <c:v>2.79</c:v>
                </c:pt>
                <c:pt idx="6">
                  <c:v>2.73</c:v>
                </c:pt>
                <c:pt idx="7">
                  <c:v>2.71</c:v>
                </c:pt>
                <c:pt idx="8">
                  <c:v>2.57</c:v>
                </c:pt>
                <c:pt idx="9">
                  <c:v>2.36</c:v>
                </c:pt>
                <c:pt idx="10">
                  <c:v>2.15</c:v>
                </c:pt>
                <c:pt idx="11">
                  <c:v>2</c:v>
                </c:pt>
                <c:pt idx="12">
                  <c:v>1.93</c:v>
                </c:pt>
                <c:pt idx="13">
                  <c:v>1.83</c:v>
                </c:pt>
                <c:pt idx="14">
                  <c:v>1.71</c:v>
                </c:pt>
              </c:numCache>
            </c:numRef>
          </c:val>
          <c:extLst>
            <c:ext xmlns:c16="http://schemas.microsoft.com/office/drawing/2014/chart" uri="{C3380CC4-5D6E-409C-BE32-E72D297353CC}">
              <c16:uniqueId val="{00000006-2660-4F46-B9AE-46954467701D}"/>
            </c:ext>
          </c:extLst>
        </c:ser>
        <c:dLbls>
          <c:showLegendKey val="0"/>
          <c:showVal val="0"/>
          <c:showCatName val="0"/>
          <c:showSerName val="0"/>
          <c:showPercent val="0"/>
          <c:showBubbleSize val="0"/>
        </c:dLbls>
        <c:gapWidth val="35"/>
        <c:overlap val="100"/>
        <c:axId val="508039280"/>
        <c:axId val="508039840"/>
      </c:barChart>
      <c:catAx>
        <c:axId val="508039280"/>
        <c:scaling>
          <c:orientation val="maxMin"/>
        </c:scaling>
        <c:delete val="0"/>
        <c:axPos val="l"/>
        <c:numFmt formatCode="General" sourceLinked="0"/>
        <c:majorTickMark val="none"/>
        <c:minorTickMark val="none"/>
        <c:tickLblPos val="low"/>
        <c:spPr>
          <a:ln>
            <a:noFill/>
          </a:ln>
        </c:spPr>
        <c:txPr>
          <a:bodyPr/>
          <a:lstStyle/>
          <a:p>
            <a:pPr>
              <a:defRPr sz="800"/>
            </a:pPr>
            <a:endParaRPr lang="fi-FI"/>
          </a:p>
        </c:txPr>
        <c:crossAx val="508039840"/>
        <c:crosses val="autoZero"/>
        <c:auto val="1"/>
        <c:lblAlgn val="ctr"/>
        <c:lblOffset val="100"/>
        <c:tickLblSkip val="1"/>
        <c:noMultiLvlLbl val="0"/>
      </c:catAx>
      <c:valAx>
        <c:axId val="508039840"/>
        <c:scaling>
          <c:orientation val="minMax"/>
          <c:max val="100.01"/>
          <c:min val="0"/>
        </c:scaling>
        <c:delete val="0"/>
        <c:axPos val="t"/>
        <c:majorGridlines>
          <c:spPr>
            <a:ln w="6350">
              <a:noFill/>
              <a:prstDash val="dash"/>
            </a:ln>
          </c:spPr>
        </c:majorGridlines>
        <c:title>
          <c:tx>
            <c:rich>
              <a:bodyPr/>
              <a:lstStyle/>
              <a:p>
                <a:pPr>
                  <a:defRPr sz="1400" b="0"/>
                </a:pPr>
                <a:r>
                  <a:rPr lang="fi-FI" sz="1400" b="0"/>
                  <a:t>%</a:t>
                </a:r>
              </a:p>
            </c:rich>
          </c:tx>
          <c:layout>
            <c:manualLayout>
              <c:xMode val="edge"/>
              <c:yMode val="edge"/>
              <c:x val="0.95021504821852598"/>
              <c:y val="0.94704236844368983"/>
            </c:manualLayout>
          </c:layout>
          <c:overlay val="0"/>
        </c:title>
        <c:numFmt formatCode="General" sourceLinked="0"/>
        <c:majorTickMark val="none"/>
        <c:minorTickMark val="none"/>
        <c:tickLblPos val="high"/>
        <c:spPr>
          <a:ln>
            <a:noFill/>
          </a:ln>
        </c:spPr>
        <c:txPr>
          <a:bodyPr/>
          <a:lstStyle/>
          <a:p>
            <a:pPr>
              <a:defRPr sz="1400"/>
            </a:pPr>
            <a:endParaRPr lang="fi-FI"/>
          </a:p>
        </c:txPr>
        <c:crossAx val="508039280"/>
        <c:crosses val="autoZero"/>
        <c:crossBetween val="between"/>
        <c:majorUnit val="10"/>
        <c:minorUnit val="1"/>
      </c:valAx>
      <c:spPr>
        <a:ln>
          <a:noFill/>
        </a:ln>
      </c:spPr>
    </c:plotArea>
    <c:legend>
      <c:legendPos val="t"/>
      <c:layout>
        <c:manualLayout>
          <c:xMode val="edge"/>
          <c:yMode val="edge"/>
          <c:x val="1.4317334625577202E-2"/>
          <c:y val="2.2098635661575425E-2"/>
          <c:w val="0.97757575038039113"/>
          <c:h val="9.9478894713757593E-2"/>
        </c:manualLayout>
      </c:layout>
      <c:overlay val="0"/>
      <c:txPr>
        <a:bodyPr/>
        <a:lstStyle/>
        <a:p>
          <a:pPr>
            <a:defRPr sz="1400"/>
          </a:pPr>
          <a:endParaRPr lang="fi-FI"/>
        </a:p>
      </c:txPr>
    </c:legend>
    <c:plotVisOnly val="1"/>
    <c:dispBlanksAs val="gap"/>
    <c:showDLblsOverMax val="0"/>
  </c:chart>
  <c:txPr>
    <a:bodyPr/>
    <a:lstStyle/>
    <a:p>
      <a:pPr>
        <a:defRPr sz="1800">
          <a:latin typeface="Helvetica" panose="020B0604020202020204" pitchFamily="34" charset="0"/>
          <a:cs typeface="Helvetica" panose="020B0604020202020204" pitchFamily="34" charset="0"/>
        </a:defRPr>
      </a:pPr>
      <a:endParaRPr lang="fi-FI"/>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612330226038729"/>
          <c:y val="7.1666074897136535E-3"/>
          <c:w val="0.63391094542284954"/>
          <c:h val="0.88033723584687951"/>
        </c:manualLayout>
      </c:layout>
      <c:barChart>
        <c:barDir val="bar"/>
        <c:grouping val="clustered"/>
        <c:varyColors val="0"/>
        <c:ser>
          <c:idx val="0"/>
          <c:order val="0"/>
          <c:tx>
            <c:strRef>
              <c:f>Sheet1!$M$4</c:f>
              <c:strCache>
                <c:ptCount val="1"/>
              </c:strCache>
            </c:strRef>
          </c:tx>
          <c:spPr>
            <a:noFill/>
            <a:ln w="6350" cap="rnd">
              <a:noFill/>
              <a:round/>
            </a:ln>
            <a:effectLst/>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Sheet1!$A$5:$A$19</c:f>
              <c:strCache>
                <c:ptCount val="15"/>
                <c:pt idx="0">
                  <c:v>Henkilöstön osaamisen kehittäminen toteutuu paremmin muulla tavoin</c:v>
                </c:pt>
                <c:pt idx="1">
                  <c:v>Yrityskuvan kehittyminen, työntekijäkokemuksen kehittyminen tai yhteiskuntavastuun toteuttaminen toteutuu paremmin muulla tavoin</c:v>
                </c:pt>
                <c:pt idx="2">
                  <c:v>Uusien osaajien tai kehittämisresurssien hankkiminen toteutuu paremmin muulla tavoin</c:v>
                </c:pt>
                <c:pt idx="3">
                  <c:v>Yrityksen liiketoiminnan tai toimintatapojen kehittyminen toteutuu paremmin muulla tavoin</c:v>
                </c:pt>
                <c:pt idx="4">
                  <c:v>Organisointiin ja toteutukseen vaadittavat resurssit suhteessa syntyvään hyötyyn (panos-tuotos-suhde)</c:v>
                </c:pt>
                <c:pt idx="5">
                  <c:v>Ymmärtämättömyys yritysten tarpeista ja toteutuksen heikko räätälöitävyys (ajallisesti, rakenteellisesti tai sisällöllisesti)</c:v>
                </c:pt>
                <c:pt idx="6">
                  <c:v>Ei ole tarvetta saada yhteistyöverkostoja Suomesta tai kansainvälisesti oppilaitosyhteistyön kautta</c:v>
                </c:pt>
                <c:pt idx="7">
                  <c:v>Tiedon puute koulutuspalvelujen tai yhteistyömallien tarjonnasta</c:v>
                </c:pt>
                <c:pt idx="8">
                  <c:v>Koulutustarjonnan epätarkoituksenmukaisuus ja -ajantasaisuus</c:v>
                </c:pt>
                <c:pt idx="9">
                  <c:v>Koulutuksen tai muun oppilaitosyhteistyön vaatiman ajan yhteensovittamisen vaikeus työn tekemisen kanssa</c:v>
                </c:pt>
                <c:pt idx="10">
                  <c:v>Tutkimus- tai kehittämisyhteistyön epätarkoituksenmukaisuus ja -ajantasaisuus</c:v>
                </c:pt>
                <c:pt idx="11">
                  <c:v>Hankaluus löytää yhteyshenkilöä</c:v>
                </c:pt>
                <c:pt idx="12">
                  <c:v>Oppilaitosyhteistyön rahoituksen tai muun tuen puute yhteiskunnalta (esim. oppisopimuskoulutus, koulutusseteli)</c:v>
                </c:pt>
                <c:pt idx="13">
                  <c:v>Kehittäjäkumppanin palvelualttiuden, aktiivisuuden tai ratkaisukeskeisyyden puute</c:v>
                </c:pt>
                <c:pt idx="14">
                  <c:v>Palvelujen sijainti</c:v>
                </c:pt>
              </c:strCache>
            </c:strRef>
          </c:cat>
          <c:val>
            <c:numRef>
              <c:f>Sheet1!$M$5:$M$19</c:f>
              <c:numCache>
                <c:formatCode>General</c:formatCode>
                <c:ptCount val="15"/>
              </c:numCache>
            </c:numRef>
          </c:val>
          <c:extLst>
            <c:ext xmlns:c16="http://schemas.microsoft.com/office/drawing/2014/chart" uri="{C3380CC4-5D6E-409C-BE32-E72D297353CC}">
              <c16:uniqueId val="{00000000-F203-4FA2-9BE8-3325771CBBC8}"/>
            </c:ext>
          </c:extLst>
        </c:ser>
        <c:dLbls>
          <c:showLegendKey val="0"/>
          <c:showVal val="0"/>
          <c:showCatName val="0"/>
          <c:showSerName val="0"/>
          <c:showPercent val="0"/>
          <c:showBubbleSize val="0"/>
        </c:dLbls>
        <c:gapWidth val="45"/>
        <c:overlap val="-1"/>
        <c:axId val="-1640942432"/>
        <c:axId val="-1640942976"/>
      </c:barChart>
      <c:scatterChart>
        <c:scatterStyle val="lineMarker"/>
        <c:varyColors val="0"/>
        <c:ser>
          <c:idx val="1"/>
          <c:order val="1"/>
          <c:tx>
            <c:strRef>
              <c:f>Sheet1!$B$4</c:f>
              <c:strCache>
                <c:ptCount val="1"/>
                <c:pt idx="0">
                  <c:v>Hausjärvi, n=15</c:v>
                </c:pt>
              </c:strCache>
            </c:strRef>
          </c:tx>
          <c:spPr>
            <a:ln w="19050" cap="rnd">
              <a:solidFill>
                <a:srgbClr val="06309E"/>
              </a:solidFill>
              <a:round/>
            </a:ln>
            <a:effectLst/>
          </c:spPr>
          <c:marker>
            <c:symbol val="circle"/>
            <c:size val="8"/>
            <c:spPr>
              <a:solidFill>
                <a:srgbClr val="06309E"/>
              </a:solidFill>
              <a:ln>
                <a:solidFill>
                  <a:srgbClr val="06309E"/>
                </a:solidFill>
              </a:ln>
            </c:spPr>
          </c:marker>
          <c:xVal>
            <c:numRef>
              <c:f>Sheet1!$B$5:$B$19</c:f>
              <c:numCache>
                <c:formatCode>General</c:formatCode>
                <c:ptCount val="15"/>
                <c:pt idx="0">
                  <c:v>3.43</c:v>
                </c:pt>
                <c:pt idx="1">
                  <c:v>3.4</c:v>
                </c:pt>
                <c:pt idx="2">
                  <c:v>3.21</c:v>
                </c:pt>
                <c:pt idx="3">
                  <c:v>2.93</c:v>
                </c:pt>
                <c:pt idx="4">
                  <c:v>2.86</c:v>
                </c:pt>
                <c:pt idx="5">
                  <c:v>2.79</c:v>
                </c:pt>
                <c:pt idx="6">
                  <c:v>2.73</c:v>
                </c:pt>
                <c:pt idx="7">
                  <c:v>2.71</c:v>
                </c:pt>
                <c:pt idx="8">
                  <c:v>2.57</c:v>
                </c:pt>
                <c:pt idx="9">
                  <c:v>2.36</c:v>
                </c:pt>
                <c:pt idx="10">
                  <c:v>2.15</c:v>
                </c:pt>
                <c:pt idx="11">
                  <c:v>2</c:v>
                </c:pt>
                <c:pt idx="12">
                  <c:v>1.93</c:v>
                </c:pt>
                <c:pt idx="13">
                  <c:v>1.83</c:v>
                </c:pt>
                <c:pt idx="14">
                  <c:v>1.71</c:v>
                </c:pt>
              </c:numCache>
            </c:numRef>
          </c:xVal>
          <c:yVal>
            <c:numRef>
              <c:f>Sheet1!$N$5:$N$19</c:f>
              <c:numCache>
                <c:formatCode>0.0</c:formatCode>
                <c:ptCount val="15"/>
                <c:pt idx="0">
                  <c:v>96.666666666666657</c:v>
                </c:pt>
                <c:pt idx="1">
                  <c:v>89.999999999999986</c:v>
                </c:pt>
                <c:pt idx="2">
                  <c:v>83.333333333333314</c:v>
                </c:pt>
                <c:pt idx="3">
                  <c:v>76.666666666666643</c:v>
                </c:pt>
                <c:pt idx="4">
                  <c:v>69.999999999999972</c:v>
                </c:pt>
                <c:pt idx="5">
                  <c:v>63.333333333333307</c:v>
                </c:pt>
                <c:pt idx="6">
                  <c:v>56.666666666666643</c:v>
                </c:pt>
                <c:pt idx="7">
                  <c:v>49.999999999999979</c:v>
                </c:pt>
                <c:pt idx="8">
                  <c:v>43.333333333333314</c:v>
                </c:pt>
                <c:pt idx="9">
                  <c:v>36.66666666666665</c:v>
                </c:pt>
                <c:pt idx="10">
                  <c:v>29.999999999999982</c:v>
                </c:pt>
                <c:pt idx="11">
                  <c:v>23.333333333333314</c:v>
                </c:pt>
                <c:pt idx="12">
                  <c:v>16.666666666666647</c:v>
                </c:pt>
                <c:pt idx="13">
                  <c:v>9.9999999999999787</c:v>
                </c:pt>
                <c:pt idx="14">
                  <c:v>3.3333333333333117</c:v>
                </c:pt>
              </c:numCache>
            </c:numRef>
          </c:yVal>
          <c:smooth val="1"/>
          <c:extLst>
            <c:ext xmlns:c16="http://schemas.microsoft.com/office/drawing/2014/chart" uri="{C3380CC4-5D6E-409C-BE32-E72D297353CC}">
              <c16:uniqueId val="{00000001-F203-4FA2-9BE8-3325771CBBC8}"/>
            </c:ext>
          </c:extLst>
        </c:ser>
        <c:ser>
          <c:idx val="2"/>
          <c:order val="2"/>
          <c:tx>
            <c:strRef>
              <c:f>Sheet1!$C$4</c:f>
              <c:strCache>
                <c:ptCount val="1"/>
                <c:pt idx="0">
                  <c:v>Kasvukäytävä 2022</c:v>
                </c:pt>
              </c:strCache>
            </c:strRef>
          </c:tx>
          <c:spPr>
            <a:ln w="19050">
              <a:solidFill>
                <a:srgbClr val="AAC944"/>
              </a:solidFill>
            </a:ln>
          </c:spPr>
          <c:marker>
            <c:symbol val="triangle"/>
            <c:size val="8"/>
            <c:spPr>
              <a:solidFill>
                <a:srgbClr val="AAC944"/>
              </a:solidFill>
              <a:ln>
                <a:solidFill>
                  <a:srgbClr val="AAC944"/>
                </a:solidFill>
              </a:ln>
            </c:spPr>
          </c:marker>
          <c:xVal>
            <c:numRef>
              <c:f>Sheet1!$C$5:$C$19</c:f>
              <c:numCache>
                <c:formatCode>General</c:formatCode>
                <c:ptCount val="15"/>
                <c:pt idx="0">
                  <c:v>3.25</c:v>
                </c:pt>
                <c:pt idx="1">
                  <c:v>3.09</c:v>
                </c:pt>
                <c:pt idx="2">
                  <c:v>3.22</c:v>
                </c:pt>
                <c:pt idx="3">
                  <c:v>3.44</c:v>
                </c:pt>
                <c:pt idx="4">
                  <c:v>3.12</c:v>
                </c:pt>
                <c:pt idx="5">
                  <c:v>2.61</c:v>
                </c:pt>
                <c:pt idx="6">
                  <c:v>2.78</c:v>
                </c:pt>
                <c:pt idx="7">
                  <c:v>2.67</c:v>
                </c:pt>
                <c:pt idx="8">
                  <c:v>2.5</c:v>
                </c:pt>
                <c:pt idx="9">
                  <c:v>2.97</c:v>
                </c:pt>
                <c:pt idx="10">
                  <c:v>2.4500000000000002</c:v>
                </c:pt>
                <c:pt idx="11">
                  <c:v>2.42</c:v>
                </c:pt>
                <c:pt idx="12">
                  <c:v>2.42</c:v>
                </c:pt>
                <c:pt idx="13">
                  <c:v>2.4900000000000002</c:v>
                </c:pt>
                <c:pt idx="14">
                  <c:v>2.2400000000000002</c:v>
                </c:pt>
              </c:numCache>
            </c:numRef>
          </c:xVal>
          <c:yVal>
            <c:numRef>
              <c:f>Sheet1!$N$5:$N$19</c:f>
              <c:numCache>
                <c:formatCode>0.0</c:formatCode>
                <c:ptCount val="15"/>
                <c:pt idx="0">
                  <c:v>96.666666666666657</c:v>
                </c:pt>
                <c:pt idx="1">
                  <c:v>89.999999999999986</c:v>
                </c:pt>
                <c:pt idx="2">
                  <c:v>83.333333333333314</c:v>
                </c:pt>
                <c:pt idx="3">
                  <c:v>76.666666666666643</c:v>
                </c:pt>
                <c:pt idx="4">
                  <c:v>69.999999999999972</c:v>
                </c:pt>
                <c:pt idx="5">
                  <c:v>63.333333333333307</c:v>
                </c:pt>
                <c:pt idx="6">
                  <c:v>56.666666666666643</c:v>
                </c:pt>
                <c:pt idx="7">
                  <c:v>49.999999999999979</c:v>
                </c:pt>
                <c:pt idx="8">
                  <c:v>43.333333333333314</c:v>
                </c:pt>
                <c:pt idx="9">
                  <c:v>36.66666666666665</c:v>
                </c:pt>
                <c:pt idx="10">
                  <c:v>29.999999999999982</c:v>
                </c:pt>
                <c:pt idx="11">
                  <c:v>23.333333333333314</c:v>
                </c:pt>
                <c:pt idx="12">
                  <c:v>16.666666666666647</c:v>
                </c:pt>
                <c:pt idx="13">
                  <c:v>9.9999999999999787</c:v>
                </c:pt>
                <c:pt idx="14">
                  <c:v>3.3333333333333117</c:v>
                </c:pt>
              </c:numCache>
            </c:numRef>
          </c:yVal>
          <c:smooth val="1"/>
          <c:extLst>
            <c:ext xmlns:c16="http://schemas.microsoft.com/office/drawing/2014/chart" uri="{C3380CC4-5D6E-409C-BE32-E72D297353CC}">
              <c16:uniqueId val="{00000002-F203-4FA2-9BE8-3325771CBBC8}"/>
            </c:ext>
          </c:extLst>
        </c:ser>
        <c:ser>
          <c:idx val="3"/>
          <c:order val="3"/>
          <c:tx>
            <c:strRef>
              <c:f>Sheet1!$D$4</c:f>
              <c:strCache>
                <c:ptCount val="1"/>
                <c:pt idx="0">
                  <c:v>Sitra 2021</c:v>
                </c:pt>
              </c:strCache>
            </c:strRef>
          </c:tx>
          <c:spPr>
            <a:ln w="19050">
              <a:solidFill>
                <a:srgbClr val="BDD7EE"/>
              </a:solidFill>
            </a:ln>
          </c:spPr>
          <c:marker>
            <c:symbol val="diamond"/>
            <c:size val="8"/>
            <c:spPr>
              <a:solidFill>
                <a:srgbClr val="BDD7EE"/>
              </a:solidFill>
              <a:ln>
                <a:solidFill>
                  <a:srgbClr val="BDD7EE"/>
                </a:solidFill>
              </a:ln>
            </c:spPr>
          </c:marker>
          <c:xVal>
            <c:numRef>
              <c:f>Sheet1!$D$5:$D$19</c:f>
              <c:numCache>
                <c:formatCode>General</c:formatCode>
                <c:ptCount val="15"/>
                <c:pt idx="0">
                  <c:v>3.2</c:v>
                </c:pt>
                <c:pt idx="1">
                  <c:v>2.93</c:v>
                </c:pt>
                <c:pt idx="2">
                  <c:v>3.15</c:v>
                </c:pt>
                <c:pt idx="3">
                  <c:v>3.36</c:v>
                </c:pt>
                <c:pt idx="4">
                  <c:v>3.03</c:v>
                </c:pt>
                <c:pt idx="5">
                  <c:v>2.66</c:v>
                </c:pt>
                <c:pt idx="6">
                  <c:v>2.69</c:v>
                </c:pt>
                <c:pt idx="7">
                  <c:v>2.7</c:v>
                </c:pt>
                <c:pt idx="8">
                  <c:v>2.56</c:v>
                </c:pt>
                <c:pt idx="9">
                  <c:v>2.95</c:v>
                </c:pt>
                <c:pt idx="10">
                  <c:v>2.42</c:v>
                </c:pt>
                <c:pt idx="11">
                  <c:v>2.4</c:v>
                </c:pt>
                <c:pt idx="12">
                  <c:v>2.5299999999999998</c:v>
                </c:pt>
                <c:pt idx="13">
                  <c:v>2.52</c:v>
                </c:pt>
                <c:pt idx="14">
                  <c:v>2.4700000000000002</c:v>
                </c:pt>
              </c:numCache>
            </c:numRef>
          </c:xVal>
          <c:yVal>
            <c:numRef>
              <c:f>Sheet1!$N$5:$N$19</c:f>
              <c:numCache>
                <c:formatCode>0.0</c:formatCode>
                <c:ptCount val="15"/>
                <c:pt idx="0">
                  <c:v>96.666666666666657</c:v>
                </c:pt>
                <c:pt idx="1">
                  <c:v>89.999999999999986</c:v>
                </c:pt>
                <c:pt idx="2">
                  <c:v>83.333333333333314</c:v>
                </c:pt>
                <c:pt idx="3">
                  <c:v>76.666666666666643</c:v>
                </c:pt>
                <c:pt idx="4">
                  <c:v>69.999999999999972</c:v>
                </c:pt>
                <c:pt idx="5">
                  <c:v>63.333333333333307</c:v>
                </c:pt>
                <c:pt idx="6">
                  <c:v>56.666666666666643</c:v>
                </c:pt>
                <c:pt idx="7">
                  <c:v>49.999999999999979</c:v>
                </c:pt>
                <c:pt idx="8">
                  <c:v>43.333333333333314</c:v>
                </c:pt>
                <c:pt idx="9">
                  <c:v>36.66666666666665</c:v>
                </c:pt>
                <c:pt idx="10">
                  <c:v>29.999999999999982</c:v>
                </c:pt>
                <c:pt idx="11">
                  <c:v>23.333333333333314</c:v>
                </c:pt>
                <c:pt idx="12">
                  <c:v>16.666666666666647</c:v>
                </c:pt>
                <c:pt idx="13">
                  <c:v>9.9999999999999787</c:v>
                </c:pt>
                <c:pt idx="14">
                  <c:v>3.3333333333333117</c:v>
                </c:pt>
              </c:numCache>
            </c:numRef>
          </c:yVal>
          <c:smooth val="1"/>
          <c:extLst>
            <c:ext xmlns:c16="http://schemas.microsoft.com/office/drawing/2014/chart" uri="{C3380CC4-5D6E-409C-BE32-E72D297353CC}">
              <c16:uniqueId val="{00000003-F203-4FA2-9BE8-3325771CBBC8}"/>
            </c:ext>
          </c:extLst>
        </c:ser>
        <c:dLbls>
          <c:showLegendKey val="0"/>
          <c:showVal val="0"/>
          <c:showCatName val="0"/>
          <c:showSerName val="0"/>
          <c:showPercent val="0"/>
          <c:showBubbleSize val="0"/>
        </c:dLbls>
        <c:axId val="-1747508800"/>
        <c:axId val="-1640939168"/>
        <c:extLst>
          <c:ext xmlns:c15="http://schemas.microsoft.com/office/drawing/2012/chart" uri="{02D57815-91ED-43cb-92C2-25804820EDAC}">
            <c15:filteredScatterSeries>
              <c15:ser>
                <c:idx val="4"/>
                <c:order val="4"/>
                <c:tx>
                  <c:strRef>
                    <c:extLst>
                      <c:ext uri="{02D57815-91ED-43cb-92C2-25804820EDAC}">
                        <c15:formulaRef>
                          <c15:sqref>Sheet1!$E$4</c15:sqref>
                        </c15:formulaRef>
                      </c:ext>
                    </c:extLst>
                    <c:strCache>
                      <c:ptCount val="1"/>
                    </c:strCache>
                  </c:strRef>
                </c:tx>
                <c:spPr>
                  <a:ln>
                    <a:solidFill>
                      <a:srgbClr val="FFB200"/>
                    </a:solidFill>
                  </a:ln>
                </c:spPr>
                <c:marker>
                  <c:symbol val="circle"/>
                  <c:size val="5"/>
                  <c:spPr>
                    <a:solidFill>
                      <a:srgbClr val="FFB200"/>
                    </a:solidFill>
                    <a:ln>
                      <a:noFill/>
                    </a:ln>
                  </c:spPr>
                </c:marker>
                <c:xVal>
                  <c:numRef>
                    <c:extLst>
                      <c:ext uri="{02D57815-91ED-43cb-92C2-25804820EDAC}">
                        <c15:formulaRef>
                          <c15:sqref>Sheet1!$E$5:$E$17</c15:sqref>
                        </c15:formulaRef>
                      </c:ext>
                    </c:extLst>
                    <c:numCache>
                      <c:formatCode>General</c:formatCode>
                      <c:ptCount val="13"/>
                    </c:numCache>
                  </c:numRef>
                </c:xVal>
                <c:yVal>
                  <c:numRef>
                    <c:extLst>
                      <c:ext uri="{02D57815-91ED-43cb-92C2-25804820EDAC}">
                        <c15:formulaRef>
                          <c15:sqref>Sheet1!$N$5:$N$17</c15:sqref>
                        </c15:formulaRef>
                      </c:ext>
                    </c:extLst>
                    <c:numCache>
                      <c:formatCode>0.0</c:formatCode>
                      <c:ptCount val="13"/>
                      <c:pt idx="0">
                        <c:v>96.666666666666657</c:v>
                      </c:pt>
                      <c:pt idx="1">
                        <c:v>89.999999999999986</c:v>
                      </c:pt>
                      <c:pt idx="2">
                        <c:v>83.333333333333314</c:v>
                      </c:pt>
                      <c:pt idx="3">
                        <c:v>76.666666666666643</c:v>
                      </c:pt>
                      <c:pt idx="4">
                        <c:v>69.999999999999972</c:v>
                      </c:pt>
                      <c:pt idx="5">
                        <c:v>63.333333333333307</c:v>
                      </c:pt>
                      <c:pt idx="6">
                        <c:v>56.666666666666643</c:v>
                      </c:pt>
                      <c:pt idx="7">
                        <c:v>49.999999999999979</c:v>
                      </c:pt>
                      <c:pt idx="8">
                        <c:v>43.333333333333314</c:v>
                      </c:pt>
                      <c:pt idx="9">
                        <c:v>36.66666666666665</c:v>
                      </c:pt>
                      <c:pt idx="10">
                        <c:v>29.999999999999982</c:v>
                      </c:pt>
                      <c:pt idx="11">
                        <c:v>23.333333333333314</c:v>
                      </c:pt>
                      <c:pt idx="12">
                        <c:v>16.666666666666647</c:v>
                      </c:pt>
                    </c:numCache>
                  </c:numRef>
                </c:yVal>
                <c:smooth val="1"/>
                <c:extLst>
                  <c:ext xmlns:c16="http://schemas.microsoft.com/office/drawing/2014/chart" uri="{C3380CC4-5D6E-409C-BE32-E72D297353CC}">
                    <c16:uniqueId val="{00000004-F203-4FA2-9BE8-3325771CBBC8}"/>
                  </c:ext>
                </c:extLst>
              </c15:ser>
            </c15:filteredScatterSeries>
            <c15:filteredScatterSeries>
              <c15:ser>
                <c:idx val="5"/>
                <c:order val="5"/>
                <c:tx>
                  <c:strRef>
                    <c:extLst xmlns:c15="http://schemas.microsoft.com/office/drawing/2012/chart">
                      <c:ext xmlns:c15="http://schemas.microsoft.com/office/drawing/2012/chart" uri="{02D57815-91ED-43cb-92C2-25804820EDAC}">
                        <c15:formulaRef>
                          <c15:sqref>Sheet1!$F$4</c15:sqref>
                        </c15:formulaRef>
                      </c:ext>
                    </c:extLst>
                    <c:strCache>
                      <c:ptCount val="1"/>
                    </c:strCache>
                  </c:strRef>
                </c:tx>
                <c:spPr>
                  <a:ln>
                    <a:solidFill>
                      <a:srgbClr val="C10F70"/>
                    </a:solidFill>
                  </a:ln>
                </c:spPr>
                <c:marker>
                  <c:symbol val="circle"/>
                  <c:size val="5"/>
                  <c:spPr>
                    <a:solidFill>
                      <a:srgbClr val="C10F70"/>
                    </a:solidFill>
                    <a:ln>
                      <a:noFill/>
                    </a:ln>
                  </c:spPr>
                </c:marker>
                <c:xVal>
                  <c:numRef>
                    <c:extLst xmlns:c15="http://schemas.microsoft.com/office/drawing/2012/chart">
                      <c:ext xmlns:c15="http://schemas.microsoft.com/office/drawing/2012/chart" uri="{02D57815-91ED-43cb-92C2-25804820EDAC}">
                        <c15:formulaRef>
                          <c15:sqref>Sheet1!$F$5:$F$17</c15:sqref>
                        </c15:formulaRef>
                      </c:ext>
                    </c:extLst>
                    <c:numCache>
                      <c:formatCode>General</c:formatCode>
                      <c:ptCount val="13"/>
                    </c:numCache>
                  </c:numRef>
                </c:xVal>
                <c:yVal>
                  <c:numRef>
                    <c:extLst xmlns:c15="http://schemas.microsoft.com/office/drawing/2012/chart">
                      <c:ext xmlns:c15="http://schemas.microsoft.com/office/drawing/2012/chart" uri="{02D57815-91ED-43cb-92C2-25804820EDAC}">
                        <c15:formulaRef>
                          <c15:sqref>Sheet1!$N$5:$N$17</c15:sqref>
                        </c15:formulaRef>
                      </c:ext>
                    </c:extLst>
                    <c:numCache>
                      <c:formatCode>0.0</c:formatCode>
                      <c:ptCount val="13"/>
                      <c:pt idx="0">
                        <c:v>96.666666666666657</c:v>
                      </c:pt>
                      <c:pt idx="1">
                        <c:v>89.999999999999986</c:v>
                      </c:pt>
                      <c:pt idx="2">
                        <c:v>83.333333333333314</c:v>
                      </c:pt>
                      <c:pt idx="3">
                        <c:v>76.666666666666643</c:v>
                      </c:pt>
                      <c:pt idx="4">
                        <c:v>69.999999999999972</c:v>
                      </c:pt>
                      <c:pt idx="5">
                        <c:v>63.333333333333307</c:v>
                      </c:pt>
                      <c:pt idx="6">
                        <c:v>56.666666666666643</c:v>
                      </c:pt>
                      <c:pt idx="7">
                        <c:v>49.999999999999979</c:v>
                      </c:pt>
                      <c:pt idx="8">
                        <c:v>43.333333333333314</c:v>
                      </c:pt>
                      <c:pt idx="9">
                        <c:v>36.66666666666665</c:v>
                      </c:pt>
                      <c:pt idx="10">
                        <c:v>29.999999999999982</c:v>
                      </c:pt>
                      <c:pt idx="11">
                        <c:v>23.333333333333314</c:v>
                      </c:pt>
                      <c:pt idx="12">
                        <c:v>16.666666666666647</c:v>
                      </c:pt>
                    </c:numCache>
                  </c:numRef>
                </c:yVal>
                <c:smooth val="1"/>
                <c:extLst xmlns:c15="http://schemas.microsoft.com/office/drawing/2012/chart">
                  <c:ext xmlns:c16="http://schemas.microsoft.com/office/drawing/2014/chart" uri="{C3380CC4-5D6E-409C-BE32-E72D297353CC}">
                    <c16:uniqueId val="{00000005-F203-4FA2-9BE8-3325771CBBC8}"/>
                  </c:ext>
                </c:extLst>
              </c15:ser>
            </c15:filteredScatterSeries>
            <c15:filteredScatterSeries>
              <c15:ser>
                <c:idx val="6"/>
                <c:order val="6"/>
                <c:tx>
                  <c:strRef>
                    <c:extLst xmlns:c15="http://schemas.microsoft.com/office/drawing/2012/chart">
                      <c:ext xmlns:c15="http://schemas.microsoft.com/office/drawing/2012/chart" uri="{02D57815-91ED-43cb-92C2-25804820EDAC}">
                        <c15:formulaRef>
                          <c15:sqref>Sheet1!$G$4</c15:sqref>
                        </c15:formulaRef>
                      </c:ext>
                    </c:extLst>
                    <c:strCache>
                      <c:ptCount val="1"/>
                    </c:strCache>
                  </c:strRef>
                </c:tx>
                <c:spPr>
                  <a:ln>
                    <a:solidFill>
                      <a:srgbClr val="007ED0"/>
                    </a:solidFill>
                  </a:ln>
                </c:spPr>
                <c:marker>
                  <c:symbol val="circle"/>
                  <c:size val="5"/>
                  <c:spPr>
                    <a:solidFill>
                      <a:srgbClr val="007ED0"/>
                    </a:solidFill>
                    <a:ln>
                      <a:noFill/>
                    </a:ln>
                  </c:spPr>
                </c:marker>
                <c:xVal>
                  <c:numRef>
                    <c:extLst xmlns:c15="http://schemas.microsoft.com/office/drawing/2012/chart">
                      <c:ext xmlns:c15="http://schemas.microsoft.com/office/drawing/2012/chart" uri="{02D57815-91ED-43cb-92C2-25804820EDAC}">
                        <c15:formulaRef>
                          <c15:sqref>Sheet1!$G$5:$G$17</c15:sqref>
                        </c15:formulaRef>
                      </c:ext>
                    </c:extLst>
                    <c:numCache>
                      <c:formatCode>General</c:formatCode>
                      <c:ptCount val="13"/>
                    </c:numCache>
                  </c:numRef>
                </c:xVal>
                <c:yVal>
                  <c:numRef>
                    <c:extLst xmlns:c15="http://schemas.microsoft.com/office/drawing/2012/chart">
                      <c:ext xmlns:c15="http://schemas.microsoft.com/office/drawing/2012/chart" uri="{02D57815-91ED-43cb-92C2-25804820EDAC}">
                        <c15:formulaRef>
                          <c15:sqref>Sheet1!$N$5:$N$17</c15:sqref>
                        </c15:formulaRef>
                      </c:ext>
                    </c:extLst>
                    <c:numCache>
                      <c:formatCode>0.0</c:formatCode>
                      <c:ptCount val="13"/>
                      <c:pt idx="0">
                        <c:v>96.666666666666657</c:v>
                      </c:pt>
                      <c:pt idx="1">
                        <c:v>89.999999999999986</c:v>
                      </c:pt>
                      <c:pt idx="2">
                        <c:v>83.333333333333314</c:v>
                      </c:pt>
                      <c:pt idx="3">
                        <c:v>76.666666666666643</c:v>
                      </c:pt>
                      <c:pt idx="4">
                        <c:v>69.999999999999972</c:v>
                      </c:pt>
                      <c:pt idx="5">
                        <c:v>63.333333333333307</c:v>
                      </c:pt>
                      <c:pt idx="6">
                        <c:v>56.666666666666643</c:v>
                      </c:pt>
                      <c:pt idx="7">
                        <c:v>49.999999999999979</c:v>
                      </c:pt>
                      <c:pt idx="8">
                        <c:v>43.333333333333314</c:v>
                      </c:pt>
                      <c:pt idx="9">
                        <c:v>36.66666666666665</c:v>
                      </c:pt>
                      <c:pt idx="10">
                        <c:v>29.999999999999982</c:v>
                      </c:pt>
                      <c:pt idx="11">
                        <c:v>23.333333333333314</c:v>
                      </c:pt>
                      <c:pt idx="12">
                        <c:v>16.666666666666647</c:v>
                      </c:pt>
                    </c:numCache>
                  </c:numRef>
                </c:yVal>
                <c:smooth val="1"/>
                <c:extLst xmlns:c15="http://schemas.microsoft.com/office/drawing/2012/chart">
                  <c:ext xmlns:c16="http://schemas.microsoft.com/office/drawing/2014/chart" uri="{C3380CC4-5D6E-409C-BE32-E72D297353CC}">
                    <c16:uniqueId val="{00000006-F203-4FA2-9BE8-3325771CBBC8}"/>
                  </c:ext>
                </c:extLst>
              </c15:ser>
            </c15:filteredScatterSeries>
            <c15:filteredScatterSeries>
              <c15:ser>
                <c:idx val="7"/>
                <c:order val="7"/>
                <c:tx>
                  <c:strRef>
                    <c:extLst xmlns:c15="http://schemas.microsoft.com/office/drawing/2012/chart">
                      <c:ext xmlns:c15="http://schemas.microsoft.com/office/drawing/2012/chart" uri="{02D57815-91ED-43cb-92C2-25804820EDAC}">
                        <c15:formulaRef>
                          <c15:sqref>Sheet1!$H$4</c15:sqref>
                        </c15:formulaRef>
                      </c:ext>
                    </c:extLst>
                    <c:strCache>
                      <c:ptCount val="1"/>
                    </c:strCache>
                  </c:strRef>
                </c:tx>
                <c:spPr>
                  <a:ln>
                    <a:solidFill>
                      <a:srgbClr val="70AD47"/>
                    </a:solidFill>
                    <a:prstDash val="solid"/>
                  </a:ln>
                </c:spPr>
                <c:marker>
                  <c:symbol val="circle"/>
                  <c:size val="5"/>
                  <c:spPr>
                    <a:solidFill>
                      <a:srgbClr val="70AD47"/>
                    </a:solidFill>
                    <a:ln>
                      <a:noFill/>
                    </a:ln>
                  </c:spPr>
                </c:marker>
                <c:xVal>
                  <c:numRef>
                    <c:extLst xmlns:c15="http://schemas.microsoft.com/office/drawing/2012/chart">
                      <c:ext xmlns:c15="http://schemas.microsoft.com/office/drawing/2012/chart" uri="{02D57815-91ED-43cb-92C2-25804820EDAC}">
                        <c15:formulaRef>
                          <c15:sqref>Sheet1!$H$5:$H$17</c15:sqref>
                        </c15:formulaRef>
                      </c:ext>
                    </c:extLst>
                    <c:numCache>
                      <c:formatCode>General</c:formatCode>
                      <c:ptCount val="13"/>
                    </c:numCache>
                  </c:numRef>
                </c:xVal>
                <c:yVal>
                  <c:numRef>
                    <c:extLst xmlns:c15="http://schemas.microsoft.com/office/drawing/2012/chart">
                      <c:ext xmlns:c15="http://schemas.microsoft.com/office/drawing/2012/chart" uri="{02D57815-91ED-43cb-92C2-25804820EDAC}">
                        <c15:formulaRef>
                          <c15:sqref>Sheet1!$N$5:$N$17</c15:sqref>
                        </c15:formulaRef>
                      </c:ext>
                    </c:extLst>
                    <c:numCache>
                      <c:formatCode>0.0</c:formatCode>
                      <c:ptCount val="13"/>
                      <c:pt idx="0">
                        <c:v>96.666666666666657</c:v>
                      </c:pt>
                      <c:pt idx="1">
                        <c:v>89.999999999999986</c:v>
                      </c:pt>
                      <c:pt idx="2">
                        <c:v>83.333333333333314</c:v>
                      </c:pt>
                      <c:pt idx="3">
                        <c:v>76.666666666666643</c:v>
                      </c:pt>
                      <c:pt idx="4">
                        <c:v>69.999999999999972</c:v>
                      </c:pt>
                      <c:pt idx="5">
                        <c:v>63.333333333333307</c:v>
                      </c:pt>
                      <c:pt idx="6">
                        <c:v>56.666666666666643</c:v>
                      </c:pt>
                      <c:pt idx="7">
                        <c:v>49.999999999999979</c:v>
                      </c:pt>
                      <c:pt idx="8">
                        <c:v>43.333333333333314</c:v>
                      </c:pt>
                      <c:pt idx="9">
                        <c:v>36.66666666666665</c:v>
                      </c:pt>
                      <c:pt idx="10">
                        <c:v>29.999999999999982</c:v>
                      </c:pt>
                      <c:pt idx="11">
                        <c:v>23.333333333333314</c:v>
                      </c:pt>
                      <c:pt idx="12">
                        <c:v>16.666666666666647</c:v>
                      </c:pt>
                    </c:numCache>
                  </c:numRef>
                </c:yVal>
                <c:smooth val="1"/>
                <c:extLst xmlns:c15="http://schemas.microsoft.com/office/drawing/2012/chart">
                  <c:ext xmlns:c16="http://schemas.microsoft.com/office/drawing/2014/chart" uri="{C3380CC4-5D6E-409C-BE32-E72D297353CC}">
                    <c16:uniqueId val="{00000007-F203-4FA2-9BE8-3325771CBBC8}"/>
                  </c:ext>
                </c:extLst>
              </c15:ser>
            </c15:filteredScatterSeries>
            <c15:filteredScatterSeries>
              <c15:ser>
                <c:idx val="8"/>
                <c:order val="8"/>
                <c:tx>
                  <c:strRef>
                    <c:extLst xmlns:c15="http://schemas.microsoft.com/office/drawing/2012/chart">
                      <c:ext xmlns:c15="http://schemas.microsoft.com/office/drawing/2012/chart" uri="{02D57815-91ED-43cb-92C2-25804820EDAC}">
                        <c15:formulaRef>
                          <c15:sqref>Sheet1!$I$4</c15:sqref>
                        </c15:formulaRef>
                      </c:ext>
                    </c:extLst>
                    <c:strCache>
                      <c:ptCount val="1"/>
                    </c:strCache>
                  </c:strRef>
                </c:tx>
                <c:spPr>
                  <a:ln>
                    <a:solidFill>
                      <a:srgbClr val="F39FC7"/>
                    </a:solidFill>
                  </a:ln>
                </c:spPr>
                <c:marker>
                  <c:symbol val="circle"/>
                  <c:size val="5"/>
                  <c:spPr>
                    <a:solidFill>
                      <a:srgbClr val="F39FC7"/>
                    </a:solidFill>
                    <a:ln>
                      <a:noFill/>
                    </a:ln>
                  </c:spPr>
                </c:marker>
                <c:xVal>
                  <c:numRef>
                    <c:extLst xmlns:c15="http://schemas.microsoft.com/office/drawing/2012/chart">
                      <c:ext xmlns:c15="http://schemas.microsoft.com/office/drawing/2012/chart" uri="{02D57815-91ED-43cb-92C2-25804820EDAC}">
                        <c15:formulaRef>
                          <c15:sqref>Sheet1!$I$5:$I$17</c15:sqref>
                        </c15:formulaRef>
                      </c:ext>
                    </c:extLst>
                    <c:numCache>
                      <c:formatCode>General</c:formatCode>
                      <c:ptCount val="13"/>
                    </c:numCache>
                  </c:numRef>
                </c:xVal>
                <c:yVal>
                  <c:numRef>
                    <c:extLst xmlns:c15="http://schemas.microsoft.com/office/drawing/2012/chart">
                      <c:ext xmlns:c15="http://schemas.microsoft.com/office/drawing/2012/chart" uri="{02D57815-91ED-43cb-92C2-25804820EDAC}">
                        <c15:formulaRef>
                          <c15:sqref>Sheet1!$N$5:$N$17</c15:sqref>
                        </c15:formulaRef>
                      </c:ext>
                    </c:extLst>
                    <c:numCache>
                      <c:formatCode>0.0</c:formatCode>
                      <c:ptCount val="13"/>
                      <c:pt idx="0">
                        <c:v>96.666666666666657</c:v>
                      </c:pt>
                      <c:pt idx="1">
                        <c:v>89.999999999999986</c:v>
                      </c:pt>
                      <c:pt idx="2">
                        <c:v>83.333333333333314</c:v>
                      </c:pt>
                      <c:pt idx="3">
                        <c:v>76.666666666666643</c:v>
                      </c:pt>
                      <c:pt idx="4">
                        <c:v>69.999999999999972</c:v>
                      </c:pt>
                      <c:pt idx="5">
                        <c:v>63.333333333333307</c:v>
                      </c:pt>
                      <c:pt idx="6">
                        <c:v>56.666666666666643</c:v>
                      </c:pt>
                      <c:pt idx="7">
                        <c:v>49.999999999999979</c:v>
                      </c:pt>
                      <c:pt idx="8">
                        <c:v>43.333333333333314</c:v>
                      </c:pt>
                      <c:pt idx="9">
                        <c:v>36.66666666666665</c:v>
                      </c:pt>
                      <c:pt idx="10">
                        <c:v>29.999999999999982</c:v>
                      </c:pt>
                      <c:pt idx="11">
                        <c:v>23.333333333333314</c:v>
                      </c:pt>
                      <c:pt idx="12">
                        <c:v>16.666666666666647</c:v>
                      </c:pt>
                    </c:numCache>
                  </c:numRef>
                </c:yVal>
                <c:smooth val="1"/>
                <c:extLst xmlns:c15="http://schemas.microsoft.com/office/drawing/2012/chart">
                  <c:ext xmlns:c16="http://schemas.microsoft.com/office/drawing/2014/chart" uri="{C3380CC4-5D6E-409C-BE32-E72D297353CC}">
                    <c16:uniqueId val="{00000008-F203-4FA2-9BE8-3325771CBBC8}"/>
                  </c:ext>
                </c:extLst>
              </c15:ser>
            </c15:filteredScatterSeries>
            <c15:filteredScatterSeries>
              <c15:ser>
                <c:idx val="9"/>
                <c:order val="9"/>
                <c:tx>
                  <c:strRef>
                    <c:extLst xmlns:c15="http://schemas.microsoft.com/office/drawing/2012/chart">
                      <c:ext xmlns:c15="http://schemas.microsoft.com/office/drawing/2012/chart" uri="{02D57815-91ED-43cb-92C2-25804820EDAC}">
                        <c15:formulaRef>
                          <c15:sqref>Sheet1!$J$4</c15:sqref>
                        </c15:formulaRef>
                      </c:ext>
                    </c:extLst>
                    <c:strCache>
                      <c:ptCount val="1"/>
                    </c:strCache>
                  </c:strRef>
                </c:tx>
                <c:spPr>
                  <a:ln>
                    <a:solidFill>
                      <a:srgbClr val="2A6370"/>
                    </a:solidFill>
                  </a:ln>
                </c:spPr>
                <c:marker>
                  <c:symbol val="circle"/>
                  <c:size val="5"/>
                  <c:spPr>
                    <a:solidFill>
                      <a:srgbClr val="2A6370"/>
                    </a:solidFill>
                    <a:ln>
                      <a:noFill/>
                    </a:ln>
                  </c:spPr>
                </c:marker>
                <c:xVal>
                  <c:numRef>
                    <c:extLst xmlns:c15="http://schemas.microsoft.com/office/drawing/2012/chart">
                      <c:ext xmlns:c15="http://schemas.microsoft.com/office/drawing/2012/chart" uri="{02D57815-91ED-43cb-92C2-25804820EDAC}">
                        <c15:formulaRef>
                          <c15:sqref>Sheet1!$J$5:$J$17</c15:sqref>
                        </c15:formulaRef>
                      </c:ext>
                    </c:extLst>
                    <c:numCache>
                      <c:formatCode>General</c:formatCode>
                      <c:ptCount val="13"/>
                    </c:numCache>
                  </c:numRef>
                </c:xVal>
                <c:yVal>
                  <c:numRef>
                    <c:extLst xmlns:c15="http://schemas.microsoft.com/office/drawing/2012/chart">
                      <c:ext xmlns:c15="http://schemas.microsoft.com/office/drawing/2012/chart" uri="{02D57815-91ED-43cb-92C2-25804820EDAC}">
                        <c15:formulaRef>
                          <c15:sqref>Sheet1!$N$5:$N$17</c15:sqref>
                        </c15:formulaRef>
                      </c:ext>
                    </c:extLst>
                    <c:numCache>
                      <c:formatCode>0.0</c:formatCode>
                      <c:ptCount val="13"/>
                      <c:pt idx="0">
                        <c:v>96.666666666666657</c:v>
                      </c:pt>
                      <c:pt idx="1">
                        <c:v>89.999999999999986</c:v>
                      </c:pt>
                      <c:pt idx="2">
                        <c:v>83.333333333333314</c:v>
                      </c:pt>
                      <c:pt idx="3">
                        <c:v>76.666666666666643</c:v>
                      </c:pt>
                      <c:pt idx="4">
                        <c:v>69.999999999999972</c:v>
                      </c:pt>
                      <c:pt idx="5">
                        <c:v>63.333333333333307</c:v>
                      </c:pt>
                      <c:pt idx="6">
                        <c:v>56.666666666666643</c:v>
                      </c:pt>
                      <c:pt idx="7">
                        <c:v>49.999999999999979</c:v>
                      </c:pt>
                      <c:pt idx="8">
                        <c:v>43.333333333333314</c:v>
                      </c:pt>
                      <c:pt idx="9">
                        <c:v>36.66666666666665</c:v>
                      </c:pt>
                      <c:pt idx="10">
                        <c:v>29.999999999999982</c:v>
                      </c:pt>
                      <c:pt idx="11">
                        <c:v>23.333333333333314</c:v>
                      </c:pt>
                      <c:pt idx="12">
                        <c:v>16.666666666666647</c:v>
                      </c:pt>
                    </c:numCache>
                  </c:numRef>
                </c:yVal>
                <c:smooth val="1"/>
                <c:extLst xmlns:c15="http://schemas.microsoft.com/office/drawing/2012/chart">
                  <c:ext xmlns:c16="http://schemas.microsoft.com/office/drawing/2014/chart" uri="{C3380CC4-5D6E-409C-BE32-E72D297353CC}">
                    <c16:uniqueId val="{00000009-F203-4FA2-9BE8-3325771CBBC8}"/>
                  </c:ext>
                </c:extLst>
              </c15:ser>
            </c15:filteredScatterSeries>
            <c15:filteredScatterSeries>
              <c15:ser>
                <c:idx val="10"/>
                <c:order val="10"/>
                <c:tx>
                  <c:strRef>
                    <c:extLst xmlns:c15="http://schemas.microsoft.com/office/drawing/2012/chart">
                      <c:ext xmlns:c15="http://schemas.microsoft.com/office/drawing/2012/chart" uri="{02D57815-91ED-43cb-92C2-25804820EDAC}">
                        <c15:formulaRef>
                          <c15:sqref>Sheet1!$K$4</c15:sqref>
                        </c15:formulaRef>
                      </c:ext>
                    </c:extLst>
                    <c:strCache>
                      <c:ptCount val="1"/>
                    </c:strCache>
                  </c:strRef>
                </c:tx>
                <c:spPr>
                  <a:ln>
                    <a:solidFill>
                      <a:srgbClr val="FFD966"/>
                    </a:solidFill>
                  </a:ln>
                </c:spPr>
                <c:marker>
                  <c:symbol val="circle"/>
                  <c:size val="5"/>
                  <c:spPr>
                    <a:solidFill>
                      <a:srgbClr val="FFD966"/>
                    </a:solidFill>
                    <a:ln>
                      <a:noFill/>
                    </a:ln>
                  </c:spPr>
                </c:marker>
                <c:xVal>
                  <c:numRef>
                    <c:extLst xmlns:c15="http://schemas.microsoft.com/office/drawing/2012/chart">
                      <c:ext xmlns:c15="http://schemas.microsoft.com/office/drawing/2012/chart" uri="{02D57815-91ED-43cb-92C2-25804820EDAC}">
                        <c15:formulaRef>
                          <c15:sqref>Sheet1!$K$5:$K$17</c15:sqref>
                        </c15:formulaRef>
                      </c:ext>
                    </c:extLst>
                    <c:numCache>
                      <c:formatCode>General</c:formatCode>
                      <c:ptCount val="13"/>
                    </c:numCache>
                  </c:numRef>
                </c:xVal>
                <c:yVal>
                  <c:numRef>
                    <c:extLst xmlns:c15="http://schemas.microsoft.com/office/drawing/2012/chart">
                      <c:ext xmlns:c15="http://schemas.microsoft.com/office/drawing/2012/chart" uri="{02D57815-91ED-43cb-92C2-25804820EDAC}">
                        <c15:formulaRef>
                          <c15:sqref>Sheet1!$N$5:$N$17</c15:sqref>
                        </c15:formulaRef>
                      </c:ext>
                    </c:extLst>
                    <c:numCache>
                      <c:formatCode>0.0</c:formatCode>
                      <c:ptCount val="13"/>
                      <c:pt idx="0">
                        <c:v>96.666666666666657</c:v>
                      </c:pt>
                      <c:pt idx="1">
                        <c:v>89.999999999999986</c:v>
                      </c:pt>
                      <c:pt idx="2">
                        <c:v>83.333333333333314</c:v>
                      </c:pt>
                      <c:pt idx="3">
                        <c:v>76.666666666666643</c:v>
                      </c:pt>
                      <c:pt idx="4">
                        <c:v>69.999999999999972</c:v>
                      </c:pt>
                      <c:pt idx="5">
                        <c:v>63.333333333333307</c:v>
                      </c:pt>
                      <c:pt idx="6">
                        <c:v>56.666666666666643</c:v>
                      </c:pt>
                      <c:pt idx="7">
                        <c:v>49.999999999999979</c:v>
                      </c:pt>
                      <c:pt idx="8">
                        <c:v>43.333333333333314</c:v>
                      </c:pt>
                      <c:pt idx="9">
                        <c:v>36.66666666666665</c:v>
                      </c:pt>
                      <c:pt idx="10">
                        <c:v>29.999999999999982</c:v>
                      </c:pt>
                      <c:pt idx="11">
                        <c:v>23.333333333333314</c:v>
                      </c:pt>
                      <c:pt idx="12">
                        <c:v>16.666666666666647</c:v>
                      </c:pt>
                    </c:numCache>
                  </c:numRef>
                </c:yVal>
                <c:smooth val="1"/>
                <c:extLst xmlns:c15="http://schemas.microsoft.com/office/drawing/2012/chart">
                  <c:ext xmlns:c16="http://schemas.microsoft.com/office/drawing/2014/chart" uri="{C3380CC4-5D6E-409C-BE32-E72D297353CC}">
                    <c16:uniqueId val="{0000000A-F203-4FA2-9BE8-3325771CBBC8}"/>
                  </c:ext>
                </c:extLst>
              </c15:ser>
            </c15:filteredScatterSeries>
          </c:ext>
        </c:extLst>
      </c:scatterChart>
      <c:valAx>
        <c:axId val="-1747508800"/>
        <c:scaling>
          <c:orientation val="minMax"/>
          <c:max val="5"/>
          <c:min val="1"/>
        </c:scaling>
        <c:delete val="0"/>
        <c:axPos val="b"/>
        <c:majorGridlines>
          <c:spPr>
            <a:ln w="9525" cap="flat" cmpd="sng" algn="ctr">
              <a:solidFill>
                <a:srgbClr val="A0A0A0"/>
              </a:solidFill>
              <a:prstDash val="dash"/>
              <a:round/>
            </a:ln>
            <a:effectLst/>
          </c:spPr>
        </c:majorGridlines>
        <c:title>
          <c:tx>
            <c:rich>
              <a:bodyPr/>
              <a:lstStyle/>
              <a:p>
                <a:pPr>
                  <a:defRPr/>
                </a:pPr>
                <a:r>
                  <a:rPr lang="fi-FI"/>
                  <a:t>Keskiarvo 1-5 (1=Ei ole vaikutusta, 5=Erittäin paljon vaikutusta)</a:t>
                </a:r>
              </a:p>
            </c:rich>
          </c:tx>
          <c:layout>
            <c:manualLayout>
              <c:xMode val="edge"/>
              <c:yMode val="edge"/>
              <c:x val="0.46472075563497567"/>
              <c:y val="0.92920121964438718"/>
            </c:manualLayout>
          </c:layout>
          <c:overlay val="0"/>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fi-FI"/>
          </a:p>
        </c:txPr>
        <c:crossAx val="-1640939168"/>
        <c:crosses val="autoZero"/>
        <c:crossBetween val="midCat"/>
        <c:majorUnit val="1"/>
      </c:valAx>
      <c:valAx>
        <c:axId val="-1640939168"/>
        <c:scaling>
          <c:orientation val="minMax"/>
          <c:max val="100"/>
          <c:min val="0"/>
        </c:scaling>
        <c:delete val="0"/>
        <c:axPos val="l"/>
        <c:numFmt formatCode="0.0" sourceLinked="1"/>
        <c:majorTickMark val="none"/>
        <c:minorTickMark val="none"/>
        <c:tickLblPos val="none"/>
        <c:spPr>
          <a:ln>
            <a:noFill/>
          </a:ln>
        </c:spPr>
        <c:crossAx val="-1747508800"/>
        <c:crossesAt val="0"/>
        <c:crossBetween val="midCat"/>
      </c:valAx>
      <c:valAx>
        <c:axId val="-1640942976"/>
        <c:scaling>
          <c:orientation val="minMax"/>
          <c:max val="10"/>
          <c:min val="4"/>
        </c:scaling>
        <c:delete val="0"/>
        <c:axPos val="t"/>
        <c:numFmt formatCode="General" sourceLinked="1"/>
        <c:majorTickMark val="out"/>
        <c:minorTickMark val="out"/>
        <c:tickLblPos val="none"/>
        <c:spPr>
          <a:ln>
            <a:noFill/>
          </a:ln>
        </c:spPr>
        <c:crossAx val="-1640942432"/>
        <c:crossesAt val="16"/>
        <c:crossBetween val="between"/>
      </c:valAx>
      <c:catAx>
        <c:axId val="-1640942432"/>
        <c:scaling>
          <c:orientation val="maxMin"/>
        </c:scaling>
        <c:delete val="0"/>
        <c:axPos val="l"/>
        <c:numFmt formatCode="General" sourceLinked="1"/>
        <c:majorTickMark val="none"/>
        <c:minorTickMark val="none"/>
        <c:tickLblPos val="nextTo"/>
        <c:txPr>
          <a:bodyPr/>
          <a:lstStyle/>
          <a:p>
            <a:pPr>
              <a:defRPr sz="900"/>
            </a:pPr>
            <a:endParaRPr lang="fi-FI"/>
          </a:p>
        </c:txPr>
        <c:crossAx val="-1640942976"/>
        <c:crosses val="autoZero"/>
        <c:auto val="1"/>
        <c:lblAlgn val="ctr"/>
        <c:lblOffset val="100"/>
        <c:tickLblSkip val="1"/>
        <c:noMultiLvlLbl val="0"/>
      </c:catAx>
      <c:spPr>
        <a:noFill/>
        <a:ln w="25400">
          <a:noFill/>
        </a:ln>
        <a:effectLst/>
      </c:spPr>
    </c:plotArea>
    <c:legend>
      <c:legendPos val="r"/>
      <c:layout>
        <c:manualLayout>
          <c:xMode val="edge"/>
          <c:yMode val="edge"/>
          <c:x val="0.82814427380308131"/>
          <c:y val="0.42523721329614184"/>
          <c:w val="0.15381978699548804"/>
          <c:h val="0.43782652222037843"/>
        </c:manualLayout>
      </c:layout>
      <c:overlay val="1"/>
      <c:txPr>
        <a:bodyPr/>
        <a:lstStyle/>
        <a:p>
          <a:pPr>
            <a:defRPr sz="1400"/>
          </a:pPr>
          <a:endParaRPr lang="fi-FI"/>
        </a:p>
      </c:txPr>
    </c:legend>
    <c:plotVisOnly val="1"/>
    <c:dispBlanksAs val="gap"/>
    <c:showDLblsOverMax val="0"/>
  </c:chart>
  <c:spPr>
    <a:noFill/>
    <a:ln>
      <a:noFill/>
    </a:ln>
    <a:effectLst/>
  </c:spPr>
  <c:txPr>
    <a:bodyPr/>
    <a:lstStyle/>
    <a:p>
      <a:pPr>
        <a:defRPr sz="1100">
          <a:solidFill>
            <a:srgbClr val="323232"/>
          </a:solidFill>
          <a:latin typeface="Helvetica" panose="020B0604020202020204" pitchFamily="34" charset="0"/>
          <a:cs typeface="Helvetica" panose="020B0604020202020204" pitchFamily="34" charset="0"/>
        </a:defRPr>
      </a:pPr>
      <a:endParaRPr lang="fi-FI"/>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375800987435507"/>
          <c:y val="0.19653639240704335"/>
          <c:w val="0.3880198154129807"/>
          <c:h val="0.68610456562663336"/>
        </c:manualLayout>
      </c:layout>
      <c:barChart>
        <c:barDir val="bar"/>
        <c:grouping val="stacked"/>
        <c:varyColors val="0"/>
        <c:ser>
          <c:idx val="0"/>
          <c:order val="0"/>
          <c:tx>
            <c:strRef>
              <c:f>Taul1!$B$1</c:f>
              <c:strCache>
                <c:ptCount val="1"/>
                <c:pt idx="0">
                  <c:v>5 erinomaisesti</c:v>
                </c:pt>
              </c:strCache>
            </c:strRef>
          </c:tx>
          <c:spPr>
            <a:solidFill>
              <a:srgbClr val="06309E"/>
            </a:solidFill>
            <a:ln>
              <a:solidFill>
                <a:srgbClr val="000000"/>
              </a:solidFill>
            </a:ln>
          </c:spPr>
          <c:invertIfNegative val="0"/>
          <c:dLbls>
            <c:numFmt formatCode="#,##0" sourceLinked="0"/>
            <c:spPr>
              <a:noFill/>
              <a:ln>
                <a:noFill/>
              </a:ln>
              <a:effectLst/>
            </c:spPr>
            <c:txPr>
              <a:bodyPr/>
              <a:lstStyle/>
              <a:p>
                <a:pPr>
                  <a:defRPr>
                    <a:solidFill>
                      <a:srgbClr val="FFFFFF"/>
                    </a:solidFill>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Taul1!$A$2:$A$4</c:f>
              <c:strCache>
                <c:ptCount val="3"/>
                <c:pt idx="0">
                  <c:v>Hausjärvi, n=20</c:v>
                </c:pt>
                <c:pt idx="1">
                  <c:v>Kasvukäytävä 2022</c:v>
                </c:pt>
                <c:pt idx="2">
                  <c:v>Sitra 2021</c:v>
                </c:pt>
              </c:strCache>
            </c:strRef>
          </c:cat>
          <c:val>
            <c:numRef>
              <c:f>Taul1!$B$2:$B$4</c:f>
              <c:numCache>
                <c:formatCode>General</c:formatCode>
                <c:ptCount val="3"/>
                <c:pt idx="0">
                  <c:v>15</c:v>
                </c:pt>
                <c:pt idx="1">
                  <c:v>12.8</c:v>
                </c:pt>
                <c:pt idx="2">
                  <c:v>12</c:v>
                </c:pt>
              </c:numCache>
            </c:numRef>
          </c:val>
          <c:extLst>
            <c:ext xmlns:c16="http://schemas.microsoft.com/office/drawing/2014/chart" uri="{C3380CC4-5D6E-409C-BE32-E72D297353CC}">
              <c16:uniqueId val="{00000000-1C31-4C0F-948E-BD51EBE151F0}"/>
            </c:ext>
          </c:extLst>
        </c:ser>
        <c:ser>
          <c:idx val="1"/>
          <c:order val="1"/>
          <c:tx>
            <c:strRef>
              <c:f>Taul1!$C$1</c:f>
              <c:strCache>
                <c:ptCount val="1"/>
                <c:pt idx="0">
                  <c:v>4 hyvin</c:v>
                </c:pt>
              </c:strCache>
            </c:strRef>
          </c:tx>
          <c:spPr>
            <a:solidFill>
              <a:srgbClr val="30B541"/>
            </a:solidFill>
            <a:ln>
              <a:solidFill>
                <a:srgbClr val="000000"/>
              </a:solid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Taul1!$A$2:$A$4</c:f>
              <c:strCache>
                <c:ptCount val="3"/>
                <c:pt idx="0">
                  <c:v>Hausjärvi, n=20</c:v>
                </c:pt>
                <c:pt idx="1">
                  <c:v>Kasvukäytävä 2022</c:v>
                </c:pt>
                <c:pt idx="2">
                  <c:v>Sitra 2021</c:v>
                </c:pt>
              </c:strCache>
            </c:strRef>
          </c:cat>
          <c:val>
            <c:numRef>
              <c:f>Taul1!$C$2:$C$4</c:f>
              <c:numCache>
                <c:formatCode>General</c:formatCode>
                <c:ptCount val="3"/>
                <c:pt idx="0">
                  <c:v>45</c:v>
                </c:pt>
                <c:pt idx="1">
                  <c:v>51.6</c:v>
                </c:pt>
                <c:pt idx="2">
                  <c:v>54</c:v>
                </c:pt>
              </c:numCache>
            </c:numRef>
          </c:val>
          <c:extLst>
            <c:ext xmlns:c16="http://schemas.microsoft.com/office/drawing/2014/chart" uri="{C3380CC4-5D6E-409C-BE32-E72D297353CC}">
              <c16:uniqueId val="{00000001-1C31-4C0F-948E-BD51EBE151F0}"/>
            </c:ext>
          </c:extLst>
        </c:ser>
        <c:ser>
          <c:idx val="2"/>
          <c:order val="2"/>
          <c:tx>
            <c:strRef>
              <c:f>Taul1!$D$1</c:f>
              <c:strCache>
                <c:ptCount val="1"/>
                <c:pt idx="0">
                  <c:v>3 tyydyttävästi</c:v>
                </c:pt>
              </c:strCache>
            </c:strRef>
          </c:tx>
          <c:spPr>
            <a:solidFill>
              <a:srgbClr val="AAC944"/>
            </a:solidFill>
            <a:ln>
              <a:solidFill>
                <a:srgbClr val="000000"/>
              </a:solid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Taul1!$A$2:$A$4</c:f>
              <c:strCache>
                <c:ptCount val="3"/>
                <c:pt idx="0">
                  <c:v>Hausjärvi, n=20</c:v>
                </c:pt>
                <c:pt idx="1">
                  <c:v>Kasvukäytävä 2022</c:v>
                </c:pt>
                <c:pt idx="2">
                  <c:v>Sitra 2021</c:v>
                </c:pt>
              </c:strCache>
            </c:strRef>
          </c:cat>
          <c:val>
            <c:numRef>
              <c:f>Taul1!$D$2:$D$4</c:f>
              <c:numCache>
                <c:formatCode>General</c:formatCode>
                <c:ptCount val="3"/>
                <c:pt idx="0">
                  <c:v>25</c:v>
                </c:pt>
                <c:pt idx="1">
                  <c:v>29.6</c:v>
                </c:pt>
                <c:pt idx="2">
                  <c:v>29</c:v>
                </c:pt>
              </c:numCache>
            </c:numRef>
          </c:val>
          <c:extLst>
            <c:ext xmlns:c16="http://schemas.microsoft.com/office/drawing/2014/chart" uri="{C3380CC4-5D6E-409C-BE32-E72D297353CC}">
              <c16:uniqueId val="{00000003-1C31-4C0F-948E-BD51EBE151F0}"/>
            </c:ext>
          </c:extLst>
        </c:ser>
        <c:ser>
          <c:idx val="3"/>
          <c:order val="3"/>
          <c:tx>
            <c:strRef>
              <c:f>Taul1!$E$1</c:f>
              <c:strCache>
                <c:ptCount val="1"/>
                <c:pt idx="0">
                  <c:v>2 välttävästi</c:v>
                </c:pt>
              </c:strCache>
            </c:strRef>
          </c:tx>
          <c:spPr>
            <a:solidFill>
              <a:srgbClr val="BDD7EE"/>
            </a:solidFill>
            <a:ln>
              <a:solidFill>
                <a:srgbClr val="000000"/>
              </a:solid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Taul1!$A$2:$A$4</c:f>
              <c:strCache>
                <c:ptCount val="3"/>
                <c:pt idx="0">
                  <c:v>Hausjärvi, n=20</c:v>
                </c:pt>
                <c:pt idx="1">
                  <c:v>Kasvukäytävä 2022</c:v>
                </c:pt>
                <c:pt idx="2">
                  <c:v>Sitra 2021</c:v>
                </c:pt>
              </c:strCache>
            </c:strRef>
          </c:cat>
          <c:val>
            <c:numRef>
              <c:f>Taul1!$E$2:$E$4</c:f>
              <c:numCache>
                <c:formatCode>General</c:formatCode>
                <c:ptCount val="3"/>
                <c:pt idx="0">
                  <c:v>15</c:v>
                </c:pt>
                <c:pt idx="1">
                  <c:v>4</c:v>
                </c:pt>
                <c:pt idx="2">
                  <c:v>4</c:v>
                </c:pt>
              </c:numCache>
            </c:numRef>
          </c:val>
          <c:extLst>
            <c:ext xmlns:c16="http://schemas.microsoft.com/office/drawing/2014/chart" uri="{C3380CC4-5D6E-409C-BE32-E72D297353CC}">
              <c16:uniqueId val="{00000004-1C31-4C0F-948E-BD51EBE151F0}"/>
            </c:ext>
          </c:extLst>
        </c:ser>
        <c:ser>
          <c:idx val="4"/>
          <c:order val="4"/>
          <c:tx>
            <c:strRef>
              <c:f>Taul1!$F$1</c:f>
              <c:strCache>
                <c:ptCount val="1"/>
                <c:pt idx="0">
                  <c:v>1 erittäin huonosti</c:v>
                </c:pt>
              </c:strCache>
            </c:strRef>
          </c:tx>
          <c:spPr>
            <a:solidFill>
              <a:srgbClr val="68349A"/>
            </a:solidFill>
            <a:ln>
              <a:solidFill>
                <a:srgbClr val="000000"/>
              </a:solidFill>
            </a:ln>
          </c:spPr>
          <c:invertIfNegative val="0"/>
          <c:dLbls>
            <c:numFmt formatCode="#,##0" sourceLinked="0"/>
            <c:spPr>
              <a:noFill/>
              <a:ln>
                <a:noFill/>
              </a:ln>
              <a:effectLst/>
            </c:spPr>
            <c:txPr>
              <a:bodyPr/>
              <a:lstStyle/>
              <a:p>
                <a:pPr>
                  <a:defRPr>
                    <a:solidFill>
                      <a:srgbClr val="FFFFFF"/>
                    </a:solidFill>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Taul1!$A$2:$A$4</c:f>
              <c:strCache>
                <c:ptCount val="3"/>
                <c:pt idx="0">
                  <c:v>Hausjärvi, n=20</c:v>
                </c:pt>
                <c:pt idx="1">
                  <c:v>Kasvukäytävä 2022</c:v>
                </c:pt>
                <c:pt idx="2">
                  <c:v>Sitra 2021</c:v>
                </c:pt>
              </c:strCache>
            </c:strRef>
          </c:cat>
          <c:val>
            <c:numRef>
              <c:f>Taul1!$F$2:$F$4</c:f>
              <c:numCache>
                <c:formatCode>General</c:formatCode>
                <c:ptCount val="3"/>
                <c:pt idx="1">
                  <c:v>1</c:v>
                </c:pt>
                <c:pt idx="2">
                  <c:v>1</c:v>
                </c:pt>
              </c:numCache>
            </c:numRef>
          </c:val>
          <c:extLst>
            <c:ext xmlns:c16="http://schemas.microsoft.com/office/drawing/2014/chart" uri="{C3380CC4-5D6E-409C-BE32-E72D297353CC}">
              <c16:uniqueId val="{00000005-1C31-4C0F-948E-BD51EBE151F0}"/>
            </c:ext>
          </c:extLst>
        </c:ser>
        <c:ser>
          <c:idx val="5"/>
          <c:order val="5"/>
          <c:tx>
            <c:strRef>
              <c:f>Taul1!$G$1</c:f>
              <c:strCache>
                <c:ptCount val="1"/>
                <c:pt idx="0">
                  <c:v>en osaa sanoa</c:v>
                </c:pt>
              </c:strCache>
            </c:strRef>
          </c:tx>
          <c:spPr>
            <a:solidFill>
              <a:srgbClr val="E1E1E1"/>
            </a:solidFill>
            <a:ln>
              <a:solidFill>
                <a:srgbClr val="000000"/>
              </a:solid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Taul1!$A$2:$A$4</c:f>
              <c:strCache>
                <c:ptCount val="3"/>
                <c:pt idx="0">
                  <c:v>Hausjärvi, n=20</c:v>
                </c:pt>
                <c:pt idx="1">
                  <c:v>Kasvukäytävä 2022</c:v>
                </c:pt>
                <c:pt idx="2">
                  <c:v>Sitra 2021</c:v>
                </c:pt>
              </c:strCache>
            </c:strRef>
          </c:cat>
          <c:val>
            <c:numRef>
              <c:f>Taul1!$G$2:$G$4</c:f>
              <c:numCache>
                <c:formatCode>General</c:formatCode>
                <c:ptCount val="3"/>
                <c:pt idx="1">
                  <c:v>1</c:v>
                </c:pt>
                <c:pt idx="2">
                  <c:v>0</c:v>
                </c:pt>
              </c:numCache>
            </c:numRef>
          </c:val>
          <c:extLst>
            <c:ext xmlns:c16="http://schemas.microsoft.com/office/drawing/2014/chart" uri="{C3380CC4-5D6E-409C-BE32-E72D297353CC}">
              <c16:uniqueId val="{00000006-1C31-4C0F-948E-BD51EBE151F0}"/>
            </c:ext>
          </c:extLst>
        </c:ser>
        <c:ser>
          <c:idx val="6"/>
          <c:order val="6"/>
          <c:tx>
            <c:strRef>
              <c:f>Taul1!$H$1</c:f>
              <c:strCache>
                <c:ptCount val="1"/>
                <c:pt idx="0">
                  <c:v>Keskiarvo</c:v>
                </c:pt>
              </c:strCache>
            </c:strRef>
          </c:tx>
          <c:spPr>
            <a:noFill/>
          </c:spPr>
          <c:invertIfNegative val="0"/>
          <c:dLbls>
            <c:numFmt formatCode="#,##0.00" sourceLinked="0"/>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Taul1!$A$2:$A$4</c:f>
              <c:strCache>
                <c:ptCount val="3"/>
                <c:pt idx="0">
                  <c:v>Hausjärvi, n=20</c:v>
                </c:pt>
                <c:pt idx="1">
                  <c:v>Kasvukäytävä 2022</c:v>
                </c:pt>
                <c:pt idx="2">
                  <c:v>Sitra 2021</c:v>
                </c:pt>
              </c:strCache>
            </c:strRef>
          </c:cat>
          <c:val>
            <c:numRef>
              <c:f>Taul1!$H$2:$H$4</c:f>
              <c:numCache>
                <c:formatCode>General</c:formatCode>
                <c:ptCount val="3"/>
                <c:pt idx="0">
                  <c:v>3.6</c:v>
                </c:pt>
                <c:pt idx="1">
                  <c:v>3.72</c:v>
                </c:pt>
                <c:pt idx="2">
                  <c:v>3.72</c:v>
                </c:pt>
              </c:numCache>
            </c:numRef>
          </c:val>
          <c:extLst>
            <c:ext xmlns:c16="http://schemas.microsoft.com/office/drawing/2014/chart" uri="{C3380CC4-5D6E-409C-BE32-E72D297353CC}">
              <c16:uniqueId val="{00000007-1C31-4C0F-948E-BD51EBE151F0}"/>
            </c:ext>
          </c:extLst>
        </c:ser>
        <c:dLbls>
          <c:showLegendKey val="0"/>
          <c:showVal val="0"/>
          <c:showCatName val="0"/>
          <c:showSerName val="0"/>
          <c:showPercent val="0"/>
          <c:showBubbleSize val="0"/>
        </c:dLbls>
        <c:gapWidth val="35"/>
        <c:overlap val="100"/>
        <c:axId val="508039280"/>
        <c:axId val="508039840"/>
      </c:barChart>
      <c:catAx>
        <c:axId val="508039280"/>
        <c:scaling>
          <c:orientation val="maxMin"/>
        </c:scaling>
        <c:delete val="0"/>
        <c:axPos val="l"/>
        <c:numFmt formatCode="General" sourceLinked="0"/>
        <c:majorTickMark val="none"/>
        <c:minorTickMark val="none"/>
        <c:tickLblPos val="low"/>
        <c:spPr>
          <a:ln>
            <a:noFill/>
          </a:ln>
        </c:spPr>
        <c:txPr>
          <a:bodyPr/>
          <a:lstStyle/>
          <a:p>
            <a:pPr>
              <a:defRPr sz="1600"/>
            </a:pPr>
            <a:endParaRPr lang="fi-FI"/>
          </a:p>
        </c:txPr>
        <c:crossAx val="508039840"/>
        <c:crosses val="autoZero"/>
        <c:auto val="1"/>
        <c:lblAlgn val="ctr"/>
        <c:lblOffset val="100"/>
        <c:tickLblSkip val="1"/>
        <c:noMultiLvlLbl val="0"/>
      </c:catAx>
      <c:valAx>
        <c:axId val="508039840"/>
        <c:scaling>
          <c:orientation val="minMax"/>
          <c:max val="100.01"/>
          <c:min val="0"/>
        </c:scaling>
        <c:delete val="0"/>
        <c:axPos val="t"/>
        <c:majorGridlines>
          <c:spPr>
            <a:ln w="6350">
              <a:noFill/>
              <a:prstDash val="dash"/>
            </a:ln>
          </c:spPr>
        </c:majorGridlines>
        <c:title>
          <c:tx>
            <c:rich>
              <a:bodyPr/>
              <a:lstStyle/>
              <a:p>
                <a:pPr>
                  <a:defRPr sz="1400" b="0"/>
                </a:pPr>
                <a:r>
                  <a:rPr lang="fi-FI" sz="1400" b="0"/>
                  <a:t>%</a:t>
                </a:r>
              </a:p>
            </c:rich>
          </c:tx>
          <c:layout>
            <c:manualLayout>
              <c:xMode val="edge"/>
              <c:yMode val="edge"/>
              <c:x val="0.95021504821852598"/>
              <c:y val="0.90726792237160458"/>
            </c:manualLayout>
          </c:layout>
          <c:overlay val="0"/>
        </c:title>
        <c:numFmt formatCode="General" sourceLinked="0"/>
        <c:majorTickMark val="none"/>
        <c:minorTickMark val="none"/>
        <c:tickLblPos val="high"/>
        <c:spPr>
          <a:ln>
            <a:noFill/>
          </a:ln>
        </c:spPr>
        <c:txPr>
          <a:bodyPr/>
          <a:lstStyle/>
          <a:p>
            <a:pPr>
              <a:defRPr sz="1400"/>
            </a:pPr>
            <a:endParaRPr lang="fi-FI"/>
          </a:p>
        </c:txPr>
        <c:crossAx val="508039280"/>
        <c:crosses val="autoZero"/>
        <c:crossBetween val="between"/>
        <c:majorUnit val="10"/>
        <c:minorUnit val="1"/>
      </c:valAx>
      <c:spPr>
        <a:ln>
          <a:noFill/>
        </a:ln>
      </c:spPr>
    </c:plotArea>
    <c:legend>
      <c:legendPos val="t"/>
      <c:layout>
        <c:manualLayout>
          <c:xMode val="edge"/>
          <c:yMode val="edge"/>
          <c:x val="1.4317334625577202E-2"/>
          <c:y val="4.9342455159433814E-2"/>
          <c:w val="0.97757575038039113"/>
          <c:h val="9.9478894713757593E-2"/>
        </c:manualLayout>
      </c:layout>
      <c:overlay val="0"/>
      <c:txPr>
        <a:bodyPr/>
        <a:lstStyle/>
        <a:p>
          <a:pPr>
            <a:defRPr sz="1400"/>
          </a:pPr>
          <a:endParaRPr lang="fi-FI"/>
        </a:p>
      </c:txPr>
    </c:legend>
    <c:plotVisOnly val="1"/>
    <c:dispBlanksAs val="gap"/>
    <c:showDLblsOverMax val="0"/>
  </c:chart>
  <c:txPr>
    <a:bodyPr/>
    <a:lstStyle/>
    <a:p>
      <a:pPr>
        <a:defRPr sz="1800">
          <a:latin typeface="Helvetica" panose="020B0604020202020204" pitchFamily="34" charset="0"/>
          <a:cs typeface="Helvetica" panose="020B0604020202020204" pitchFamily="34" charset="0"/>
        </a:defRPr>
      </a:pPr>
      <a:endParaRPr lang="fi-FI"/>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380575249801079E-2"/>
          <c:y val="8.118985810671378E-2"/>
          <c:w val="0.81199710670554459"/>
          <c:h val="0.81508621162130468"/>
        </c:manualLayout>
      </c:layout>
      <c:doughnutChart>
        <c:varyColors val="1"/>
        <c:ser>
          <c:idx val="0"/>
          <c:order val="0"/>
          <c:tx>
            <c:strRef>
              <c:f>Taul1!$B$1</c:f>
              <c:strCache>
                <c:ptCount val="1"/>
                <c:pt idx="0">
                  <c:v>Hausjärvi, n=20</c:v>
                </c:pt>
              </c:strCache>
            </c:strRef>
          </c:tx>
          <c:spPr>
            <a:solidFill>
              <a:srgbClr val="70BC00"/>
            </a:solidFill>
            <a:ln>
              <a:solidFill>
                <a:schemeClr val="accent1"/>
              </a:solidFill>
            </a:ln>
          </c:spPr>
          <c:dPt>
            <c:idx val="0"/>
            <c:bubble3D val="0"/>
            <c:spPr>
              <a:solidFill>
                <a:srgbClr val="06309E"/>
              </a:solidFill>
              <a:ln>
                <a:solidFill>
                  <a:schemeClr val="accent1"/>
                </a:solidFill>
              </a:ln>
            </c:spPr>
            <c:extLst>
              <c:ext xmlns:c16="http://schemas.microsoft.com/office/drawing/2014/chart" uri="{C3380CC4-5D6E-409C-BE32-E72D297353CC}">
                <c16:uniqueId val="{00000001-CFA4-47BF-A77F-01274B6FAB17}"/>
              </c:ext>
            </c:extLst>
          </c:dPt>
          <c:dPt>
            <c:idx val="1"/>
            <c:bubble3D val="0"/>
            <c:spPr>
              <a:solidFill>
                <a:srgbClr val="30B541"/>
              </a:solidFill>
              <a:ln>
                <a:solidFill>
                  <a:schemeClr val="accent1"/>
                </a:solidFill>
              </a:ln>
            </c:spPr>
            <c:extLst>
              <c:ext xmlns:c16="http://schemas.microsoft.com/office/drawing/2014/chart" uri="{C3380CC4-5D6E-409C-BE32-E72D297353CC}">
                <c16:uniqueId val="{00000003-CFA4-47BF-A77F-01274B6FAB17}"/>
              </c:ext>
            </c:extLst>
          </c:dPt>
          <c:dPt>
            <c:idx val="2"/>
            <c:bubble3D val="0"/>
            <c:spPr>
              <a:solidFill>
                <a:srgbClr val="AAC944"/>
              </a:solidFill>
              <a:ln>
                <a:solidFill>
                  <a:schemeClr val="accent1"/>
                </a:solidFill>
              </a:ln>
            </c:spPr>
            <c:extLst>
              <c:ext xmlns:c16="http://schemas.microsoft.com/office/drawing/2014/chart" uri="{C3380CC4-5D6E-409C-BE32-E72D297353CC}">
                <c16:uniqueId val="{00000005-CFA4-47BF-A77F-01274B6FAB17}"/>
              </c:ext>
            </c:extLst>
          </c:dPt>
          <c:dPt>
            <c:idx val="3"/>
            <c:bubble3D val="0"/>
            <c:spPr>
              <a:solidFill>
                <a:srgbClr val="BDD7EE"/>
              </a:solidFill>
              <a:ln>
                <a:solidFill>
                  <a:schemeClr val="accent1"/>
                </a:solidFill>
              </a:ln>
            </c:spPr>
            <c:extLst>
              <c:ext xmlns:c16="http://schemas.microsoft.com/office/drawing/2014/chart" uri="{C3380CC4-5D6E-409C-BE32-E72D297353CC}">
                <c16:uniqueId val="{00000007-CFA4-47BF-A77F-01274B6FAB17}"/>
              </c:ext>
            </c:extLst>
          </c:dPt>
          <c:dPt>
            <c:idx val="4"/>
            <c:bubble3D val="0"/>
            <c:spPr>
              <a:solidFill>
                <a:srgbClr val="68349A"/>
              </a:solidFill>
              <a:ln>
                <a:solidFill>
                  <a:schemeClr val="accent1"/>
                </a:solidFill>
              </a:ln>
            </c:spPr>
            <c:extLst>
              <c:ext xmlns:c16="http://schemas.microsoft.com/office/drawing/2014/chart" uri="{C3380CC4-5D6E-409C-BE32-E72D297353CC}">
                <c16:uniqueId val="{00000009-CFA4-47BF-A77F-01274B6FAB17}"/>
              </c:ext>
            </c:extLst>
          </c:dPt>
          <c:dPt>
            <c:idx val="5"/>
            <c:bubble3D val="0"/>
            <c:spPr>
              <a:solidFill>
                <a:srgbClr val="E1E1E1"/>
              </a:solidFill>
              <a:ln>
                <a:solidFill>
                  <a:schemeClr val="accent1"/>
                </a:solidFill>
              </a:ln>
            </c:spPr>
            <c:extLst>
              <c:ext xmlns:c16="http://schemas.microsoft.com/office/drawing/2014/chart" uri="{C3380CC4-5D6E-409C-BE32-E72D297353CC}">
                <c16:uniqueId val="{0000000B-CFA4-47BF-A77F-01274B6FAB17}"/>
              </c:ext>
            </c:extLst>
          </c:dPt>
          <c:dLbls>
            <c:dLbl>
              <c:idx val="0"/>
              <c:numFmt formatCode="#,##0" sourceLinked="0"/>
              <c:spPr>
                <a:noFill/>
                <a:ln>
                  <a:noFill/>
                </a:ln>
                <a:effectLst/>
              </c:spPr>
              <c:txPr>
                <a:bodyPr/>
                <a:lstStyle/>
                <a:p>
                  <a:pPr>
                    <a:defRPr>
                      <a:solidFill>
                        <a:srgbClr val="FFFFFF"/>
                      </a:solidFill>
                    </a:defRPr>
                  </a:pPr>
                  <a:endParaRPr lang="fi-FI"/>
                </a:p>
              </c:txPr>
              <c:showLegendKey val="0"/>
              <c:showVal val="1"/>
              <c:showCatName val="0"/>
              <c:showSerName val="0"/>
              <c:showPercent val="0"/>
              <c:showBubbleSize val="0"/>
              <c:extLst>
                <c:ext xmlns:c16="http://schemas.microsoft.com/office/drawing/2014/chart" uri="{C3380CC4-5D6E-409C-BE32-E72D297353CC}">
                  <c16:uniqueId val="{00000001-CFA4-47BF-A77F-01274B6FAB17}"/>
                </c:ext>
              </c:extLst>
            </c:dLbl>
            <c:dLbl>
              <c:idx val="4"/>
              <c:numFmt formatCode="#,##0" sourceLinked="0"/>
              <c:spPr>
                <a:noFill/>
                <a:ln>
                  <a:noFill/>
                </a:ln>
                <a:effectLst/>
              </c:spPr>
              <c:txPr>
                <a:bodyPr/>
                <a:lstStyle/>
                <a:p>
                  <a:pPr>
                    <a:defRPr>
                      <a:solidFill>
                        <a:srgbClr val="FFFFFF"/>
                      </a:solidFill>
                    </a:defRPr>
                  </a:pPr>
                  <a:endParaRPr lang="fi-FI"/>
                </a:p>
              </c:txPr>
              <c:showLegendKey val="0"/>
              <c:showVal val="1"/>
              <c:showCatName val="0"/>
              <c:showSerName val="0"/>
              <c:showPercent val="0"/>
              <c:showBubbleSize val="0"/>
              <c:extLst>
                <c:ext xmlns:c16="http://schemas.microsoft.com/office/drawing/2014/chart" uri="{C3380CC4-5D6E-409C-BE32-E72D297353CC}">
                  <c16:uniqueId val="{00000009-CFA4-47BF-A77F-01274B6FAB17}"/>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extLst>
          </c:dLbls>
          <c:cat>
            <c:strRef>
              <c:f>Taul1!$A$2:$A$7</c:f>
              <c:strCache>
                <c:ptCount val="6"/>
                <c:pt idx="0">
                  <c:v>5 erinomaisesti</c:v>
                </c:pt>
                <c:pt idx="1">
                  <c:v>4 hyvin</c:v>
                </c:pt>
                <c:pt idx="2">
                  <c:v>3 tyydyttävästi</c:v>
                </c:pt>
                <c:pt idx="3">
                  <c:v>2 välttävästi</c:v>
                </c:pt>
                <c:pt idx="4">
                  <c:v>1 erittäin huonosti</c:v>
                </c:pt>
                <c:pt idx="5">
                  <c:v>en osaa sanoa</c:v>
                </c:pt>
              </c:strCache>
            </c:strRef>
          </c:cat>
          <c:val>
            <c:numRef>
              <c:f>Taul1!$B$2:$B$7</c:f>
              <c:numCache>
                <c:formatCode>General</c:formatCode>
                <c:ptCount val="6"/>
                <c:pt idx="0">
                  <c:v>15</c:v>
                </c:pt>
                <c:pt idx="1">
                  <c:v>45</c:v>
                </c:pt>
                <c:pt idx="2">
                  <c:v>25</c:v>
                </c:pt>
                <c:pt idx="3">
                  <c:v>15</c:v>
                </c:pt>
              </c:numCache>
            </c:numRef>
          </c:val>
          <c:extLst>
            <c:ext xmlns:c16="http://schemas.microsoft.com/office/drawing/2014/chart" uri="{C3380CC4-5D6E-409C-BE32-E72D297353CC}">
              <c16:uniqueId val="{00000014-CFA4-47BF-A77F-01274B6FAB17}"/>
            </c:ext>
          </c:extLst>
        </c:ser>
        <c:dLbls>
          <c:showLegendKey val="0"/>
          <c:showVal val="0"/>
          <c:showCatName val="0"/>
          <c:showSerName val="0"/>
          <c:showPercent val="0"/>
          <c:showBubbleSize val="0"/>
          <c:showLeaderLines val="0"/>
        </c:dLbls>
        <c:firstSliceAng val="0"/>
        <c:holeSize val="60"/>
      </c:doughnutChart>
      <c:spPr>
        <a:ln w="6350">
          <a:noFill/>
        </a:ln>
      </c:spPr>
    </c:plotArea>
    <c:plotVisOnly val="1"/>
    <c:dispBlanksAs val="gap"/>
    <c:showDLblsOverMax val="0"/>
  </c:chart>
  <c:txPr>
    <a:bodyPr/>
    <a:lstStyle/>
    <a:p>
      <a:pPr>
        <a:defRPr sz="1800">
          <a:latin typeface="Helvetica" panose="020B0604020202020204" pitchFamily="34" charset="0"/>
          <a:cs typeface="Helvetica" panose="020B0604020202020204" pitchFamily="34" charset="0"/>
        </a:defRPr>
      </a:pPr>
      <a:endParaRPr lang="fi-FI"/>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375800987435507"/>
          <c:y val="0.19653639240704335"/>
          <c:w val="0.3880198154129807"/>
          <c:h val="0.68610456562663336"/>
        </c:manualLayout>
      </c:layout>
      <c:barChart>
        <c:barDir val="bar"/>
        <c:grouping val="stacked"/>
        <c:varyColors val="0"/>
        <c:ser>
          <c:idx val="0"/>
          <c:order val="0"/>
          <c:tx>
            <c:strRef>
              <c:f>Taul1!$B$1</c:f>
              <c:strCache>
                <c:ptCount val="1"/>
                <c:pt idx="0">
                  <c:v>5 erinomaisesti</c:v>
                </c:pt>
              </c:strCache>
            </c:strRef>
          </c:tx>
          <c:spPr>
            <a:solidFill>
              <a:srgbClr val="06309E"/>
            </a:solidFill>
            <a:ln>
              <a:solidFill>
                <a:srgbClr val="000000"/>
              </a:solidFill>
            </a:ln>
          </c:spPr>
          <c:invertIfNegative val="0"/>
          <c:dLbls>
            <c:numFmt formatCode="#,##0" sourceLinked="0"/>
            <c:spPr>
              <a:noFill/>
              <a:ln>
                <a:noFill/>
              </a:ln>
              <a:effectLst/>
            </c:spPr>
            <c:txPr>
              <a:bodyPr/>
              <a:lstStyle/>
              <a:p>
                <a:pPr>
                  <a:defRPr>
                    <a:solidFill>
                      <a:srgbClr val="FFFFFF"/>
                    </a:solidFill>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Taul1!$A$2:$A$4</c:f>
              <c:strCache>
                <c:ptCount val="3"/>
                <c:pt idx="0">
                  <c:v>Hausjärvi, n=20</c:v>
                </c:pt>
                <c:pt idx="1">
                  <c:v>Kasvukäytävä 2022</c:v>
                </c:pt>
                <c:pt idx="2">
                  <c:v>Sitra 2021</c:v>
                </c:pt>
              </c:strCache>
            </c:strRef>
          </c:cat>
          <c:val>
            <c:numRef>
              <c:f>Taul1!$B$2:$B$4</c:f>
              <c:numCache>
                <c:formatCode>General</c:formatCode>
                <c:ptCount val="3"/>
                <c:pt idx="0">
                  <c:v>10</c:v>
                </c:pt>
                <c:pt idx="1">
                  <c:v>10</c:v>
                </c:pt>
                <c:pt idx="2">
                  <c:v>8</c:v>
                </c:pt>
              </c:numCache>
            </c:numRef>
          </c:val>
          <c:extLst>
            <c:ext xmlns:c16="http://schemas.microsoft.com/office/drawing/2014/chart" uri="{C3380CC4-5D6E-409C-BE32-E72D297353CC}">
              <c16:uniqueId val="{00000000-1C31-4C0F-948E-BD51EBE151F0}"/>
            </c:ext>
          </c:extLst>
        </c:ser>
        <c:ser>
          <c:idx val="1"/>
          <c:order val="1"/>
          <c:tx>
            <c:strRef>
              <c:f>Taul1!$C$1</c:f>
              <c:strCache>
                <c:ptCount val="1"/>
                <c:pt idx="0">
                  <c:v>4 hyvin</c:v>
                </c:pt>
              </c:strCache>
            </c:strRef>
          </c:tx>
          <c:spPr>
            <a:solidFill>
              <a:srgbClr val="30B541"/>
            </a:solidFill>
            <a:ln>
              <a:solidFill>
                <a:srgbClr val="000000"/>
              </a:solid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Taul1!$A$2:$A$4</c:f>
              <c:strCache>
                <c:ptCount val="3"/>
                <c:pt idx="0">
                  <c:v>Hausjärvi, n=20</c:v>
                </c:pt>
                <c:pt idx="1">
                  <c:v>Kasvukäytävä 2022</c:v>
                </c:pt>
                <c:pt idx="2">
                  <c:v>Sitra 2021</c:v>
                </c:pt>
              </c:strCache>
            </c:strRef>
          </c:cat>
          <c:val>
            <c:numRef>
              <c:f>Taul1!$C$2:$C$4</c:f>
              <c:numCache>
                <c:formatCode>General</c:formatCode>
                <c:ptCount val="3"/>
                <c:pt idx="0">
                  <c:v>45</c:v>
                </c:pt>
                <c:pt idx="1">
                  <c:v>43</c:v>
                </c:pt>
                <c:pt idx="2">
                  <c:v>43</c:v>
                </c:pt>
              </c:numCache>
            </c:numRef>
          </c:val>
          <c:extLst>
            <c:ext xmlns:c16="http://schemas.microsoft.com/office/drawing/2014/chart" uri="{C3380CC4-5D6E-409C-BE32-E72D297353CC}">
              <c16:uniqueId val="{00000001-1C31-4C0F-948E-BD51EBE151F0}"/>
            </c:ext>
          </c:extLst>
        </c:ser>
        <c:ser>
          <c:idx val="2"/>
          <c:order val="2"/>
          <c:tx>
            <c:strRef>
              <c:f>Taul1!$D$1</c:f>
              <c:strCache>
                <c:ptCount val="1"/>
                <c:pt idx="0">
                  <c:v>3 tyydyttävästi</c:v>
                </c:pt>
              </c:strCache>
            </c:strRef>
          </c:tx>
          <c:spPr>
            <a:solidFill>
              <a:srgbClr val="AAC944"/>
            </a:solidFill>
            <a:ln>
              <a:solidFill>
                <a:srgbClr val="000000"/>
              </a:solid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Taul1!$A$2:$A$4</c:f>
              <c:strCache>
                <c:ptCount val="3"/>
                <c:pt idx="0">
                  <c:v>Hausjärvi, n=20</c:v>
                </c:pt>
                <c:pt idx="1">
                  <c:v>Kasvukäytävä 2022</c:v>
                </c:pt>
                <c:pt idx="2">
                  <c:v>Sitra 2021</c:v>
                </c:pt>
              </c:strCache>
            </c:strRef>
          </c:cat>
          <c:val>
            <c:numRef>
              <c:f>Taul1!$D$2:$D$4</c:f>
              <c:numCache>
                <c:formatCode>General</c:formatCode>
                <c:ptCount val="3"/>
                <c:pt idx="0">
                  <c:v>40</c:v>
                </c:pt>
                <c:pt idx="1">
                  <c:v>36</c:v>
                </c:pt>
                <c:pt idx="2">
                  <c:v>37</c:v>
                </c:pt>
              </c:numCache>
            </c:numRef>
          </c:val>
          <c:extLst>
            <c:ext xmlns:c16="http://schemas.microsoft.com/office/drawing/2014/chart" uri="{C3380CC4-5D6E-409C-BE32-E72D297353CC}">
              <c16:uniqueId val="{00000003-1C31-4C0F-948E-BD51EBE151F0}"/>
            </c:ext>
          </c:extLst>
        </c:ser>
        <c:ser>
          <c:idx val="3"/>
          <c:order val="3"/>
          <c:tx>
            <c:strRef>
              <c:f>Taul1!$E$1</c:f>
              <c:strCache>
                <c:ptCount val="1"/>
                <c:pt idx="0">
                  <c:v>2 välttävästi</c:v>
                </c:pt>
              </c:strCache>
            </c:strRef>
          </c:tx>
          <c:spPr>
            <a:solidFill>
              <a:srgbClr val="BDD7EE"/>
            </a:solidFill>
            <a:ln>
              <a:solidFill>
                <a:srgbClr val="000000"/>
              </a:solid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Taul1!$A$2:$A$4</c:f>
              <c:strCache>
                <c:ptCount val="3"/>
                <c:pt idx="0">
                  <c:v>Hausjärvi, n=20</c:v>
                </c:pt>
                <c:pt idx="1">
                  <c:v>Kasvukäytävä 2022</c:v>
                </c:pt>
                <c:pt idx="2">
                  <c:v>Sitra 2021</c:v>
                </c:pt>
              </c:strCache>
            </c:strRef>
          </c:cat>
          <c:val>
            <c:numRef>
              <c:f>Taul1!$E$2:$E$4</c:f>
              <c:numCache>
                <c:formatCode>General</c:formatCode>
                <c:ptCount val="3"/>
                <c:pt idx="0">
                  <c:v>5</c:v>
                </c:pt>
                <c:pt idx="1">
                  <c:v>6</c:v>
                </c:pt>
                <c:pt idx="2">
                  <c:v>7</c:v>
                </c:pt>
              </c:numCache>
            </c:numRef>
          </c:val>
          <c:extLst>
            <c:ext xmlns:c16="http://schemas.microsoft.com/office/drawing/2014/chart" uri="{C3380CC4-5D6E-409C-BE32-E72D297353CC}">
              <c16:uniqueId val="{00000004-1C31-4C0F-948E-BD51EBE151F0}"/>
            </c:ext>
          </c:extLst>
        </c:ser>
        <c:ser>
          <c:idx val="4"/>
          <c:order val="4"/>
          <c:tx>
            <c:strRef>
              <c:f>Taul1!$F$1</c:f>
              <c:strCache>
                <c:ptCount val="1"/>
                <c:pt idx="0">
                  <c:v>1 erittäin huonosti</c:v>
                </c:pt>
              </c:strCache>
            </c:strRef>
          </c:tx>
          <c:spPr>
            <a:solidFill>
              <a:srgbClr val="68349A"/>
            </a:solidFill>
            <a:ln>
              <a:solidFill>
                <a:srgbClr val="000000"/>
              </a:solidFill>
            </a:ln>
          </c:spPr>
          <c:invertIfNegative val="0"/>
          <c:dLbls>
            <c:numFmt formatCode="#,##0" sourceLinked="0"/>
            <c:spPr>
              <a:noFill/>
              <a:ln>
                <a:noFill/>
              </a:ln>
              <a:effectLst/>
            </c:spPr>
            <c:txPr>
              <a:bodyPr/>
              <a:lstStyle/>
              <a:p>
                <a:pPr>
                  <a:defRPr>
                    <a:solidFill>
                      <a:srgbClr val="FFFFFF"/>
                    </a:solidFill>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Taul1!$A$2:$A$4</c:f>
              <c:strCache>
                <c:ptCount val="3"/>
                <c:pt idx="0">
                  <c:v>Hausjärvi, n=20</c:v>
                </c:pt>
                <c:pt idx="1">
                  <c:v>Kasvukäytävä 2022</c:v>
                </c:pt>
                <c:pt idx="2">
                  <c:v>Sitra 2021</c:v>
                </c:pt>
              </c:strCache>
            </c:strRef>
          </c:cat>
          <c:val>
            <c:numRef>
              <c:f>Taul1!$F$2:$F$4</c:f>
              <c:numCache>
                <c:formatCode>General</c:formatCode>
                <c:ptCount val="3"/>
                <c:pt idx="1">
                  <c:v>2</c:v>
                </c:pt>
                <c:pt idx="2">
                  <c:v>2</c:v>
                </c:pt>
              </c:numCache>
            </c:numRef>
          </c:val>
          <c:extLst>
            <c:ext xmlns:c16="http://schemas.microsoft.com/office/drawing/2014/chart" uri="{C3380CC4-5D6E-409C-BE32-E72D297353CC}">
              <c16:uniqueId val="{00000005-1C31-4C0F-948E-BD51EBE151F0}"/>
            </c:ext>
          </c:extLst>
        </c:ser>
        <c:ser>
          <c:idx val="5"/>
          <c:order val="5"/>
          <c:tx>
            <c:strRef>
              <c:f>Taul1!$G$1</c:f>
              <c:strCache>
                <c:ptCount val="1"/>
                <c:pt idx="0">
                  <c:v>en osaa sanoa</c:v>
                </c:pt>
              </c:strCache>
            </c:strRef>
          </c:tx>
          <c:spPr>
            <a:solidFill>
              <a:srgbClr val="E1E1E1"/>
            </a:solidFill>
            <a:ln>
              <a:solidFill>
                <a:srgbClr val="000000"/>
              </a:solid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Taul1!$A$2:$A$4</c:f>
              <c:strCache>
                <c:ptCount val="3"/>
                <c:pt idx="0">
                  <c:v>Hausjärvi, n=20</c:v>
                </c:pt>
                <c:pt idx="1">
                  <c:v>Kasvukäytävä 2022</c:v>
                </c:pt>
                <c:pt idx="2">
                  <c:v>Sitra 2021</c:v>
                </c:pt>
              </c:strCache>
            </c:strRef>
          </c:cat>
          <c:val>
            <c:numRef>
              <c:f>Taul1!$G$2:$G$4</c:f>
              <c:numCache>
                <c:formatCode>General</c:formatCode>
                <c:ptCount val="3"/>
                <c:pt idx="1">
                  <c:v>3</c:v>
                </c:pt>
                <c:pt idx="2">
                  <c:v>3</c:v>
                </c:pt>
              </c:numCache>
            </c:numRef>
          </c:val>
          <c:extLst>
            <c:ext xmlns:c16="http://schemas.microsoft.com/office/drawing/2014/chart" uri="{C3380CC4-5D6E-409C-BE32-E72D297353CC}">
              <c16:uniqueId val="{00000006-1C31-4C0F-948E-BD51EBE151F0}"/>
            </c:ext>
          </c:extLst>
        </c:ser>
        <c:ser>
          <c:idx val="6"/>
          <c:order val="6"/>
          <c:tx>
            <c:strRef>
              <c:f>Taul1!$H$1</c:f>
              <c:strCache>
                <c:ptCount val="1"/>
                <c:pt idx="0">
                  <c:v>Keskiarvo</c:v>
                </c:pt>
              </c:strCache>
            </c:strRef>
          </c:tx>
          <c:spPr>
            <a:noFill/>
          </c:spPr>
          <c:invertIfNegative val="0"/>
          <c:dLbls>
            <c:numFmt formatCode="#,##0.00" sourceLinked="0"/>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Taul1!$A$2:$A$4</c:f>
              <c:strCache>
                <c:ptCount val="3"/>
                <c:pt idx="0">
                  <c:v>Hausjärvi, n=20</c:v>
                </c:pt>
                <c:pt idx="1">
                  <c:v>Kasvukäytävä 2022</c:v>
                </c:pt>
                <c:pt idx="2">
                  <c:v>Sitra 2021</c:v>
                </c:pt>
              </c:strCache>
            </c:strRef>
          </c:cat>
          <c:val>
            <c:numRef>
              <c:f>Taul1!$H$2:$H$4</c:f>
              <c:numCache>
                <c:formatCode>General</c:formatCode>
                <c:ptCount val="3"/>
                <c:pt idx="0">
                  <c:v>3.6</c:v>
                </c:pt>
                <c:pt idx="1">
                  <c:v>3.55</c:v>
                </c:pt>
                <c:pt idx="2">
                  <c:v>3.49</c:v>
                </c:pt>
              </c:numCache>
            </c:numRef>
          </c:val>
          <c:extLst>
            <c:ext xmlns:c16="http://schemas.microsoft.com/office/drawing/2014/chart" uri="{C3380CC4-5D6E-409C-BE32-E72D297353CC}">
              <c16:uniqueId val="{00000007-1C31-4C0F-948E-BD51EBE151F0}"/>
            </c:ext>
          </c:extLst>
        </c:ser>
        <c:dLbls>
          <c:showLegendKey val="0"/>
          <c:showVal val="0"/>
          <c:showCatName val="0"/>
          <c:showSerName val="0"/>
          <c:showPercent val="0"/>
          <c:showBubbleSize val="0"/>
        </c:dLbls>
        <c:gapWidth val="35"/>
        <c:overlap val="100"/>
        <c:axId val="508039280"/>
        <c:axId val="508039840"/>
      </c:barChart>
      <c:catAx>
        <c:axId val="508039280"/>
        <c:scaling>
          <c:orientation val="maxMin"/>
        </c:scaling>
        <c:delete val="0"/>
        <c:axPos val="l"/>
        <c:numFmt formatCode="General" sourceLinked="0"/>
        <c:majorTickMark val="none"/>
        <c:minorTickMark val="none"/>
        <c:tickLblPos val="low"/>
        <c:spPr>
          <a:ln>
            <a:noFill/>
          </a:ln>
        </c:spPr>
        <c:txPr>
          <a:bodyPr/>
          <a:lstStyle/>
          <a:p>
            <a:pPr>
              <a:defRPr sz="1600"/>
            </a:pPr>
            <a:endParaRPr lang="fi-FI"/>
          </a:p>
        </c:txPr>
        <c:crossAx val="508039840"/>
        <c:crosses val="autoZero"/>
        <c:auto val="1"/>
        <c:lblAlgn val="ctr"/>
        <c:lblOffset val="100"/>
        <c:tickLblSkip val="1"/>
        <c:noMultiLvlLbl val="0"/>
      </c:catAx>
      <c:valAx>
        <c:axId val="508039840"/>
        <c:scaling>
          <c:orientation val="minMax"/>
          <c:max val="100.01"/>
          <c:min val="0"/>
        </c:scaling>
        <c:delete val="0"/>
        <c:axPos val="t"/>
        <c:majorGridlines>
          <c:spPr>
            <a:ln w="6350">
              <a:noFill/>
              <a:prstDash val="dash"/>
            </a:ln>
          </c:spPr>
        </c:majorGridlines>
        <c:title>
          <c:tx>
            <c:rich>
              <a:bodyPr/>
              <a:lstStyle/>
              <a:p>
                <a:pPr>
                  <a:defRPr sz="1400" b="0"/>
                </a:pPr>
                <a:r>
                  <a:rPr lang="fi-FI" sz="1400" b="0"/>
                  <a:t>%</a:t>
                </a:r>
              </a:p>
            </c:rich>
          </c:tx>
          <c:layout>
            <c:manualLayout>
              <c:xMode val="edge"/>
              <c:yMode val="edge"/>
              <c:x val="0.95021504821852598"/>
              <c:y val="0.90726792237160458"/>
            </c:manualLayout>
          </c:layout>
          <c:overlay val="0"/>
        </c:title>
        <c:numFmt formatCode="General" sourceLinked="0"/>
        <c:majorTickMark val="none"/>
        <c:minorTickMark val="none"/>
        <c:tickLblPos val="high"/>
        <c:spPr>
          <a:ln>
            <a:noFill/>
          </a:ln>
        </c:spPr>
        <c:txPr>
          <a:bodyPr/>
          <a:lstStyle/>
          <a:p>
            <a:pPr>
              <a:defRPr sz="1400"/>
            </a:pPr>
            <a:endParaRPr lang="fi-FI"/>
          </a:p>
        </c:txPr>
        <c:crossAx val="508039280"/>
        <c:crosses val="autoZero"/>
        <c:crossBetween val="between"/>
        <c:majorUnit val="10"/>
        <c:minorUnit val="1"/>
      </c:valAx>
      <c:spPr>
        <a:ln>
          <a:noFill/>
        </a:ln>
      </c:spPr>
    </c:plotArea>
    <c:legend>
      <c:legendPos val="t"/>
      <c:layout>
        <c:manualLayout>
          <c:xMode val="edge"/>
          <c:yMode val="edge"/>
          <c:x val="1.4317334625577202E-2"/>
          <c:y val="4.9342455159433814E-2"/>
          <c:w val="0.97757575038039113"/>
          <c:h val="9.9478894713757593E-2"/>
        </c:manualLayout>
      </c:layout>
      <c:overlay val="0"/>
      <c:txPr>
        <a:bodyPr/>
        <a:lstStyle/>
        <a:p>
          <a:pPr>
            <a:defRPr sz="1400"/>
          </a:pPr>
          <a:endParaRPr lang="fi-FI"/>
        </a:p>
      </c:txPr>
    </c:legend>
    <c:plotVisOnly val="1"/>
    <c:dispBlanksAs val="gap"/>
    <c:showDLblsOverMax val="0"/>
  </c:chart>
  <c:txPr>
    <a:bodyPr/>
    <a:lstStyle/>
    <a:p>
      <a:pPr>
        <a:defRPr sz="1800">
          <a:latin typeface="Helvetica" panose="020B0604020202020204" pitchFamily="34" charset="0"/>
          <a:cs typeface="Helvetica" panose="020B0604020202020204" pitchFamily="34" charset="0"/>
        </a:defRPr>
      </a:pPr>
      <a:endParaRPr lang="fi-FI"/>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380575249801079E-2"/>
          <c:y val="8.118985810671378E-2"/>
          <c:w val="0.81199710670554459"/>
          <c:h val="0.81508621162130468"/>
        </c:manualLayout>
      </c:layout>
      <c:doughnutChart>
        <c:varyColors val="1"/>
        <c:ser>
          <c:idx val="0"/>
          <c:order val="0"/>
          <c:tx>
            <c:strRef>
              <c:f>Taul1!$B$1</c:f>
              <c:strCache>
                <c:ptCount val="1"/>
                <c:pt idx="0">
                  <c:v>Hausjärvi, n=20</c:v>
                </c:pt>
              </c:strCache>
            </c:strRef>
          </c:tx>
          <c:spPr>
            <a:solidFill>
              <a:srgbClr val="70BC00"/>
            </a:solidFill>
            <a:ln>
              <a:solidFill>
                <a:schemeClr val="accent1"/>
              </a:solidFill>
            </a:ln>
          </c:spPr>
          <c:dPt>
            <c:idx val="0"/>
            <c:bubble3D val="0"/>
            <c:spPr>
              <a:solidFill>
                <a:srgbClr val="06309E"/>
              </a:solidFill>
              <a:ln>
                <a:solidFill>
                  <a:schemeClr val="accent1"/>
                </a:solidFill>
              </a:ln>
            </c:spPr>
            <c:extLst>
              <c:ext xmlns:c16="http://schemas.microsoft.com/office/drawing/2014/chart" uri="{C3380CC4-5D6E-409C-BE32-E72D297353CC}">
                <c16:uniqueId val="{00000001-CFA4-47BF-A77F-01274B6FAB17}"/>
              </c:ext>
            </c:extLst>
          </c:dPt>
          <c:dPt>
            <c:idx val="1"/>
            <c:bubble3D val="0"/>
            <c:spPr>
              <a:solidFill>
                <a:srgbClr val="30B541"/>
              </a:solidFill>
              <a:ln>
                <a:solidFill>
                  <a:schemeClr val="accent1"/>
                </a:solidFill>
              </a:ln>
            </c:spPr>
            <c:extLst>
              <c:ext xmlns:c16="http://schemas.microsoft.com/office/drawing/2014/chart" uri="{C3380CC4-5D6E-409C-BE32-E72D297353CC}">
                <c16:uniqueId val="{00000003-CFA4-47BF-A77F-01274B6FAB17}"/>
              </c:ext>
            </c:extLst>
          </c:dPt>
          <c:dPt>
            <c:idx val="2"/>
            <c:bubble3D val="0"/>
            <c:spPr>
              <a:solidFill>
                <a:srgbClr val="AAC944"/>
              </a:solidFill>
              <a:ln>
                <a:solidFill>
                  <a:schemeClr val="accent1"/>
                </a:solidFill>
              </a:ln>
            </c:spPr>
            <c:extLst>
              <c:ext xmlns:c16="http://schemas.microsoft.com/office/drawing/2014/chart" uri="{C3380CC4-5D6E-409C-BE32-E72D297353CC}">
                <c16:uniqueId val="{00000005-CFA4-47BF-A77F-01274B6FAB17}"/>
              </c:ext>
            </c:extLst>
          </c:dPt>
          <c:dPt>
            <c:idx val="3"/>
            <c:bubble3D val="0"/>
            <c:spPr>
              <a:solidFill>
                <a:srgbClr val="BDD7EE"/>
              </a:solidFill>
              <a:ln>
                <a:solidFill>
                  <a:schemeClr val="accent1"/>
                </a:solidFill>
              </a:ln>
            </c:spPr>
            <c:extLst>
              <c:ext xmlns:c16="http://schemas.microsoft.com/office/drawing/2014/chart" uri="{C3380CC4-5D6E-409C-BE32-E72D297353CC}">
                <c16:uniqueId val="{00000007-CFA4-47BF-A77F-01274B6FAB17}"/>
              </c:ext>
            </c:extLst>
          </c:dPt>
          <c:dPt>
            <c:idx val="4"/>
            <c:bubble3D val="0"/>
            <c:spPr>
              <a:solidFill>
                <a:srgbClr val="68349A"/>
              </a:solidFill>
              <a:ln>
                <a:solidFill>
                  <a:schemeClr val="accent1"/>
                </a:solidFill>
              </a:ln>
            </c:spPr>
            <c:extLst>
              <c:ext xmlns:c16="http://schemas.microsoft.com/office/drawing/2014/chart" uri="{C3380CC4-5D6E-409C-BE32-E72D297353CC}">
                <c16:uniqueId val="{00000009-CFA4-47BF-A77F-01274B6FAB17}"/>
              </c:ext>
            </c:extLst>
          </c:dPt>
          <c:dPt>
            <c:idx val="5"/>
            <c:bubble3D val="0"/>
            <c:spPr>
              <a:solidFill>
                <a:srgbClr val="E1E1E1"/>
              </a:solidFill>
              <a:ln>
                <a:solidFill>
                  <a:schemeClr val="accent1"/>
                </a:solidFill>
              </a:ln>
            </c:spPr>
            <c:extLst>
              <c:ext xmlns:c16="http://schemas.microsoft.com/office/drawing/2014/chart" uri="{C3380CC4-5D6E-409C-BE32-E72D297353CC}">
                <c16:uniqueId val="{0000000B-CFA4-47BF-A77F-01274B6FAB17}"/>
              </c:ext>
            </c:extLst>
          </c:dPt>
          <c:dLbls>
            <c:dLbl>
              <c:idx val="0"/>
              <c:numFmt formatCode="#,##0" sourceLinked="0"/>
              <c:spPr>
                <a:noFill/>
                <a:ln>
                  <a:noFill/>
                </a:ln>
                <a:effectLst/>
              </c:spPr>
              <c:txPr>
                <a:bodyPr/>
                <a:lstStyle/>
                <a:p>
                  <a:pPr>
                    <a:defRPr>
                      <a:solidFill>
                        <a:srgbClr val="FFFFFF"/>
                      </a:solidFill>
                    </a:defRPr>
                  </a:pPr>
                  <a:endParaRPr lang="fi-FI"/>
                </a:p>
              </c:txPr>
              <c:showLegendKey val="0"/>
              <c:showVal val="1"/>
              <c:showCatName val="0"/>
              <c:showSerName val="0"/>
              <c:showPercent val="0"/>
              <c:showBubbleSize val="0"/>
              <c:extLst>
                <c:ext xmlns:c16="http://schemas.microsoft.com/office/drawing/2014/chart" uri="{C3380CC4-5D6E-409C-BE32-E72D297353CC}">
                  <c16:uniqueId val="{00000001-CFA4-47BF-A77F-01274B6FAB17}"/>
                </c:ext>
              </c:extLst>
            </c:dLbl>
            <c:dLbl>
              <c:idx val="4"/>
              <c:numFmt formatCode="#,##0" sourceLinked="0"/>
              <c:spPr>
                <a:noFill/>
                <a:ln>
                  <a:noFill/>
                </a:ln>
                <a:effectLst/>
              </c:spPr>
              <c:txPr>
                <a:bodyPr/>
                <a:lstStyle/>
                <a:p>
                  <a:pPr>
                    <a:defRPr>
                      <a:solidFill>
                        <a:srgbClr val="FFFFFF"/>
                      </a:solidFill>
                    </a:defRPr>
                  </a:pPr>
                  <a:endParaRPr lang="fi-FI"/>
                </a:p>
              </c:txPr>
              <c:showLegendKey val="0"/>
              <c:showVal val="1"/>
              <c:showCatName val="0"/>
              <c:showSerName val="0"/>
              <c:showPercent val="0"/>
              <c:showBubbleSize val="0"/>
              <c:extLst>
                <c:ext xmlns:c16="http://schemas.microsoft.com/office/drawing/2014/chart" uri="{C3380CC4-5D6E-409C-BE32-E72D297353CC}">
                  <c16:uniqueId val="{00000009-CFA4-47BF-A77F-01274B6FAB17}"/>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extLst>
          </c:dLbls>
          <c:cat>
            <c:strRef>
              <c:f>Taul1!$A$2:$A$7</c:f>
              <c:strCache>
                <c:ptCount val="6"/>
                <c:pt idx="0">
                  <c:v>5 erinomaisesti</c:v>
                </c:pt>
                <c:pt idx="1">
                  <c:v>4 hyvin</c:v>
                </c:pt>
                <c:pt idx="2">
                  <c:v>3 tyydyttävästi</c:v>
                </c:pt>
                <c:pt idx="3">
                  <c:v>2 välttävästi</c:v>
                </c:pt>
                <c:pt idx="4">
                  <c:v>1 erittäin huonosti</c:v>
                </c:pt>
                <c:pt idx="5">
                  <c:v>en osaa sanoa</c:v>
                </c:pt>
              </c:strCache>
            </c:strRef>
          </c:cat>
          <c:val>
            <c:numRef>
              <c:f>Taul1!$B$2:$B$7</c:f>
              <c:numCache>
                <c:formatCode>General</c:formatCode>
                <c:ptCount val="6"/>
                <c:pt idx="0">
                  <c:v>10</c:v>
                </c:pt>
                <c:pt idx="1">
                  <c:v>45</c:v>
                </c:pt>
                <c:pt idx="2">
                  <c:v>40</c:v>
                </c:pt>
                <c:pt idx="3">
                  <c:v>5</c:v>
                </c:pt>
              </c:numCache>
            </c:numRef>
          </c:val>
          <c:extLst>
            <c:ext xmlns:c16="http://schemas.microsoft.com/office/drawing/2014/chart" uri="{C3380CC4-5D6E-409C-BE32-E72D297353CC}">
              <c16:uniqueId val="{00000014-CFA4-47BF-A77F-01274B6FAB17}"/>
            </c:ext>
          </c:extLst>
        </c:ser>
        <c:dLbls>
          <c:showLegendKey val="0"/>
          <c:showVal val="0"/>
          <c:showCatName val="0"/>
          <c:showSerName val="0"/>
          <c:showPercent val="0"/>
          <c:showBubbleSize val="0"/>
          <c:showLeaderLines val="0"/>
        </c:dLbls>
        <c:firstSliceAng val="0"/>
        <c:holeSize val="60"/>
      </c:doughnutChart>
      <c:spPr>
        <a:ln w="6350">
          <a:noFill/>
        </a:ln>
      </c:spPr>
    </c:plotArea>
    <c:plotVisOnly val="1"/>
    <c:dispBlanksAs val="gap"/>
    <c:showDLblsOverMax val="0"/>
  </c:chart>
  <c:txPr>
    <a:bodyPr/>
    <a:lstStyle/>
    <a:p>
      <a:pPr>
        <a:defRPr sz="1800">
          <a:latin typeface="Helvetica" panose="020B0604020202020204" pitchFamily="34" charset="0"/>
          <a:cs typeface="Helvetica" panose="020B0604020202020204" pitchFamily="34" charset="0"/>
        </a:defRPr>
      </a:pPr>
      <a:endParaRPr lang="fi-FI"/>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375800987435507"/>
          <c:y val="0.31096061438132833"/>
          <c:w val="0.3880198154129807"/>
          <c:h val="0.57168032435215377"/>
        </c:manualLayout>
      </c:layout>
      <c:barChart>
        <c:barDir val="bar"/>
        <c:grouping val="stacked"/>
        <c:varyColors val="0"/>
        <c:ser>
          <c:idx val="0"/>
          <c:order val="0"/>
          <c:tx>
            <c:strRef>
              <c:f>Taul1!$B$1</c:f>
              <c:strCache>
                <c:ptCount val="1"/>
                <c:pt idx="0">
                  <c:v>Teemme
aktiivista
yhteistyötä
oppilaitosten
kanssa</c:v>
                </c:pt>
              </c:strCache>
            </c:strRef>
          </c:tx>
          <c:spPr>
            <a:solidFill>
              <a:srgbClr val="06309E"/>
            </a:solidFill>
            <a:ln>
              <a:solidFill>
                <a:srgbClr val="000000"/>
              </a:solidFill>
            </a:ln>
          </c:spPr>
          <c:invertIfNegative val="0"/>
          <c:dLbls>
            <c:numFmt formatCode="#,##0" sourceLinked="0"/>
            <c:spPr>
              <a:noFill/>
              <a:ln>
                <a:noFill/>
              </a:ln>
              <a:effectLst/>
            </c:spPr>
            <c:txPr>
              <a:bodyPr/>
              <a:lstStyle/>
              <a:p>
                <a:pPr>
                  <a:defRPr>
                    <a:solidFill>
                      <a:srgbClr val="FFFFFF"/>
                    </a:solidFill>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Taul1!$A$2:$A$4</c:f>
              <c:strCache>
                <c:ptCount val="3"/>
                <c:pt idx="0">
                  <c:v>Hausjärvi, n=20</c:v>
                </c:pt>
                <c:pt idx="1">
                  <c:v>Kasvukäytävä 2022</c:v>
                </c:pt>
                <c:pt idx="2">
                  <c:v>Sitra 2021</c:v>
                </c:pt>
              </c:strCache>
            </c:strRef>
          </c:cat>
          <c:val>
            <c:numRef>
              <c:f>Taul1!$B$2:$B$4</c:f>
              <c:numCache>
                <c:formatCode>General</c:formatCode>
                <c:ptCount val="3"/>
                <c:pt idx="0">
                  <c:v>5</c:v>
                </c:pt>
                <c:pt idx="1">
                  <c:v>18.2</c:v>
                </c:pt>
                <c:pt idx="2">
                  <c:v>17</c:v>
                </c:pt>
              </c:numCache>
            </c:numRef>
          </c:val>
          <c:extLst>
            <c:ext xmlns:c16="http://schemas.microsoft.com/office/drawing/2014/chart" uri="{C3380CC4-5D6E-409C-BE32-E72D297353CC}">
              <c16:uniqueId val="{00000000-1C31-4C0F-948E-BD51EBE151F0}"/>
            </c:ext>
          </c:extLst>
        </c:ser>
        <c:ser>
          <c:idx val="1"/>
          <c:order val="1"/>
          <c:tx>
            <c:strRef>
              <c:f>Taul1!$C$1</c:f>
              <c:strCache>
                <c:ptCount val="1"/>
                <c:pt idx="0">
                  <c:v>Teemme
yhteistyötä
oppilaitosten
kanssa
satunnaisesti</c:v>
                </c:pt>
              </c:strCache>
            </c:strRef>
          </c:tx>
          <c:spPr>
            <a:solidFill>
              <a:srgbClr val="30B541"/>
            </a:solidFill>
            <a:ln>
              <a:solidFill>
                <a:srgbClr val="000000"/>
              </a:solid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Taul1!$A$2:$A$4</c:f>
              <c:strCache>
                <c:ptCount val="3"/>
                <c:pt idx="0">
                  <c:v>Hausjärvi, n=20</c:v>
                </c:pt>
                <c:pt idx="1">
                  <c:v>Kasvukäytävä 2022</c:v>
                </c:pt>
                <c:pt idx="2">
                  <c:v>Sitra 2021</c:v>
                </c:pt>
              </c:strCache>
            </c:strRef>
          </c:cat>
          <c:val>
            <c:numRef>
              <c:f>Taul1!$C$2:$C$4</c:f>
              <c:numCache>
                <c:formatCode>General</c:formatCode>
                <c:ptCount val="3"/>
                <c:pt idx="0">
                  <c:v>20</c:v>
                </c:pt>
                <c:pt idx="1">
                  <c:v>32.200000000000003</c:v>
                </c:pt>
                <c:pt idx="2">
                  <c:v>37</c:v>
                </c:pt>
              </c:numCache>
            </c:numRef>
          </c:val>
          <c:extLst>
            <c:ext xmlns:c16="http://schemas.microsoft.com/office/drawing/2014/chart" uri="{C3380CC4-5D6E-409C-BE32-E72D297353CC}">
              <c16:uniqueId val="{00000001-1C31-4C0F-948E-BD51EBE151F0}"/>
            </c:ext>
          </c:extLst>
        </c:ser>
        <c:ser>
          <c:idx val="2"/>
          <c:order val="2"/>
          <c:tx>
            <c:strRef>
              <c:f>Taul1!$D$1</c:f>
              <c:strCache>
                <c:ptCount val="1"/>
                <c:pt idx="0">
                  <c:v>Olemme tehneet yhteistyötä
oppilaitosten kanssa,
mutta se ei ole meille tällä
hetkellä tarpeellista,
mahdollista tai kiinnostavaa</c:v>
                </c:pt>
              </c:strCache>
            </c:strRef>
          </c:tx>
          <c:spPr>
            <a:solidFill>
              <a:srgbClr val="AAC944"/>
            </a:solidFill>
            <a:ln>
              <a:solidFill>
                <a:srgbClr val="000000"/>
              </a:solid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Taul1!$A$2:$A$4</c:f>
              <c:strCache>
                <c:ptCount val="3"/>
                <c:pt idx="0">
                  <c:v>Hausjärvi, n=20</c:v>
                </c:pt>
                <c:pt idx="1">
                  <c:v>Kasvukäytävä 2022</c:v>
                </c:pt>
                <c:pt idx="2">
                  <c:v>Sitra 2021</c:v>
                </c:pt>
              </c:strCache>
            </c:strRef>
          </c:cat>
          <c:val>
            <c:numRef>
              <c:f>Taul1!$D$2:$D$4</c:f>
              <c:numCache>
                <c:formatCode>General</c:formatCode>
                <c:ptCount val="3"/>
                <c:pt idx="0">
                  <c:v>15</c:v>
                </c:pt>
                <c:pt idx="1">
                  <c:v>15.2</c:v>
                </c:pt>
                <c:pt idx="2">
                  <c:v>13</c:v>
                </c:pt>
              </c:numCache>
            </c:numRef>
          </c:val>
          <c:extLst>
            <c:ext xmlns:c16="http://schemas.microsoft.com/office/drawing/2014/chart" uri="{C3380CC4-5D6E-409C-BE32-E72D297353CC}">
              <c16:uniqueId val="{00000003-1C31-4C0F-948E-BD51EBE151F0}"/>
            </c:ext>
          </c:extLst>
        </c:ser>
        <c:ser>
          <c:idx val="3"/>
          <c:order val="3"/>
          <c:tx>
            <c:strRef>
              <c:f>Taul1!$E$1</c:f>
              <c:strCache>
                <c:ptCount val="1"/>
                <c:pt idx="0">
                  <c:v>Emme ole tehneet
yhteistyötä oppilaitosten
kanssa, mutta
olisimme kiinnostuneita</c:v>
                </c:pt>
              </c:strCache>
            </c:strRef>
          </c:tx>
          <c:spPr>
            <a:solidFill>
              <a:srgbClr val="BDD7EE"/>
            </a:solidFill>
            <a:ln>
              <a:solidFill>
                <a:srgbClr val="000000"/>
              </a:solid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Taul1!$A$2:$A$4</c:f>
              <c:strCache>
                <c:ptCount val="3"/>
                <c:pt idx="0">
                  <c:v>Hausjärvi, n=20</c:v>
                </c:pt>
                <c:pt idx="1">
                  <c:v>Kasvukäytävä 2022</c:v>
                </c:pt>
                <c:pt idx="2">
                  <c:v>Sitra 2021</c:v>
                </c:pt>
              </c:strCache>
            </c:strRef>
          </c:cat>
          <c:val>
            <c:numRef>
              <c:f>Taul1!$E$2:$E$4</c:f>
              <c:numCache>
                <c:formatCode>General</c:formatCode>
                <c:ptCount val="3"/>
                <c:pt idx="0">
                  <c:v>15</c:v>
                </c:pt>
                <c:pt idx="1">
                  <c:v>12.2</c:v>
                </c:pt>
                <c:pt idx="2">
                  <c:v>11</c:v>
                </c:pt>
              </c:numCache>
            </c:numRef>
          </c:val>
          <c:extLst>
            <c:ext xmlns:c16="http://schemas.microsoft.com/office/drawing/2014/chart" uri="{C3380CC4-5D6E-409C-BE32-E72D297353CC}">
              <c16:uniqueId val="{00000004-1C31-4C0F-948E-BD51EBE151F0}"/>
            </c:ext>
          </c:extLst>
        </c:ser>
        <c:ser>
          <c:idx val="4"/>
          <c:order val="4"/>
          <c:tx>
            <c:strRef>
              <c:f>Taul1!$F$1</c:f>
              <c:strCache>
                <c:ptCount val="1"/>
                <c:pt idx="0">
                  <c:v>Emme ole tehneet yhteistyötä
oppilaitosten kanssa, eikä se
ole meille tällä
hetkellä tarpeellista,
mahdollista tai kiinnostavaa</c:v>
                </c:pt>
              </c:strCache>
            </c:strRef>
          </c:tx>
          <c:spPr>
            <a:solidFill>
              <a:srgbClr val="68349A"/>
            </a:solidFill>
            <a:ln>
              <a:solidFill>
                <a:srgbClr val="000000"/>
              </a:solidFill>
            </a:ln>
          </c:spPr>
          <c:invertIfNegative val="0"/>
          <c:dLbls>
            <c:numFmt formatCode="#,##0" sourceLinked="0"/>
            <c:spPr>
              <a:noFill/>
              <a:ln>
                <a:noFill/>
              </a:ln>
              <a:effectLst/>
            </c:spPr>
            <c:txPr>
              <a:bodyPr/>
              <a:lstStyle/>
              <a:p>
                <a:pPr>
                  <a:defRPr>
                    <a:solidFill>
                      <a:srgbClr val="FFFFFF"/>
                    </a:solidFill>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Taul1!$A$2:$A$4</c:f>
              <c:strCache>
                <c:ptCount val="3"/>
                <c:pt idx="0">
                  <c:v>Hausjärvi, n=20</c:v>
                </c:pt>
                <c:pt idx="1">
                  <c:v>Kasvukäytävä 2022</c:v>
                </c:pt>
                <c:pt idx="2">
                  <c:v>Sitra 2021</c:v>
                </c:pt>
              </c:strCache>
            </c:strRef>
          </c:cat>
          <c:val>
            <c:numRef>
              <c:f>Taul1!$F$2:$F$4</c:f>
              <c:numCache>
                <c:formatCode>General</c:formatCode>
                <c:ptCount val="3"/>
                <c:pt idx="0">
                  <c:v>45</c:v>
                </c:pt>
                <c:pt idx="1">
                  <c:v>22.2</c:v>
                </c:pt>
                <c:pt idx="2">
                  <c:v>22</c:v>
                </c:pt>
              </c:numCache>
            </c:numRef>
          </c:val>
          <c:extLst>
            <c:ext xmlns:c16="http://schemas.microsoft.com/office/drawing/2014/chart" uri="{C3380CC4-5D6E-409C-BE32-E72D297353CC}">
              <c16:uniqueId val="{00000005-1C31-4C0F-948E-BD51EBE151F0}"/>
            </c:ext>
          </c:extLst>
        </c:ser>
        <c:dLbls>
          <c:showLegendKey val="0"/>
          <c:showVal val="0"/>
          <c:showCatName val="0"/>
          <c:showSerName val="0"/>
          <c:showPercent val="0"/>
          <c:showBubbleSize val="0"/>
        </c:dLbls>
        <c:gapWidth val="35"/>
        <c:overlap val="100"/>
        <c:axId val="508039280"/>
        <c:axId val="508039840"/>
      </c:barChart>
      <c:catAx>
        <c:axId val="508039280"/>
        <c:scaling>
          <c:orientation val="maxMin"/>
        </c:scaling>
        <c:delete val="0"/>
        <c:axPos val="l"/>
        <c:numFmt formatCode="General" sourceLinked="0"/>
        <c:majorTickMark val="none"/>
        <c:minorTickMark val="none"/>
        <c:tickLblPos val="low"/>
        <c:spPr>
          <a:ln>
            <a:noFill/>
          </a:ln>
        </c:spPr>
        <c:txPr>
          <a:bodyPr/>
          <a:lstStyle/>
          <a:p>
            <a:pPr>
              <a:defRPr sz="1600"/>
            </a:pPr>
            <a:endParaRPr lang="fi-FI"/>
          </a:p>
        </c:txPr>
        <c:crossAx val="508039840"/>
        <c:crosses val="autoZero"/>
        <c:auto val="1"/>
        <c:lblAlgn val="ctr"/>
        <c:lblOffset val="100"/>
        <c:tickLblSkip val="1"/>
        <c:noMultiLvlLbl val="0"/>
      </c:catAx>
      <c:valAx>
        <c:axId val="508039840"/>
        <c:scaling>
          <c:orientation val="minMax"/>
          <c:max val="100.01"/>
          <c:min val="0"/>
        </c:scaling>
        <c:delete val="0"/>
        <c:axPos val="t"/>
        <c:majorGridlines>
          <c:spPr>
            <a:ln w="6350">
              <a:noFill/>
              <a:prstDash val="dash"/>
            </a:ln>
          </c:spPr>
        </c:majorGridlines>
        <c:title>
          <c:tx>
            <c:rich>
              <a:bodyPr/>
              <a:lstStyle/>
              <a:p>
                <a:pPr>
                  <a:defRPr sz="1400" b="0"/>
                </a:pPr>
                <a:r>
                  <a:rPr lang="fi-FI" sz="1400" b="0"/>
                  <a:t>%</a:t>
                </a:r>
              </a:p>
            </c:rich>
          </c:tx>
          <c:layout>
            <c:manualLayout>
              <c:xMode val="edge"/>
              <c:yMode val="edge"/>
              <c:x val="0.95021504821852598"/>
              <c:y val="0.90726792237160458"/>
            </c:manualLayout>
          </c:layout>
          <c:overlay val="0"/>
        </c:title>
        <c:numFmt formatCode="General" sourceLinked="0"/>
        <c:majorTickMark val="none"/>
        <c:minorTickMark val="none"/>
        <c:tickLblPos val="high"/>
        <c:spPr>
          <a:ln>
            <a:noFill/>
          </a:ln>
        </c:spPr>
        <c:txPr>
          <a:bodyPr/>
          <a:lstStyle/>
          <a:p>
            <a:pPr>
              <a:defRPr sz="1400"/>
            </a:pPr>
            <a:endParaRPr lang="fi-FI"/>
          </a:p>
        </c:txPr>
        <c:crossAx val="508039280"/>
        <c:crosses val="autoZero"/>
        <c:crossBetween val="between"/>
        <c:majorUnit val="10"/>
        <c:minorUnit val="1"/>
      </c:valAx>
      <c:spPr>
        <a:ln>
          <a:noFill/>
        </a:ln>
      </c:spPr>
    </c:plotArea>
    <c:legend>
      <c:legendPos val="t"/>
      <c:layout>
        <c:manualLayout>
          <c:xMode val="edge"/>
          <c:yMode val="edge"/>
          <c:x val="1.4317334625577202E-2"/>
          <c:y val="4.9342455159433814E-2"/>
          <c:w val="0.97757575038039113"/>
          <c:h val="0.23842264458555001"/>
        </c:manualLayout>
      </c:layout>
      <c:overlay val="0"/>
      <c:txPr>
        <a:bodyPr/>
        <a:lstStyle/>
        <a:p>
          <a:pPr>
            <a:defRPr sz="1400"/>
          </a:pPr>
          <a:endParaRPr lang="fi-FI"/>
        </a:p>
      </c:txPr>
    </c:legend>
    <c:plotVisOnly val="1"/>
    <c:dispBlanksAs val="gap"/>
    <c:showDLblsOverMax val="0"/>
  </c:chart>
  <c:txPr>
    <a:bodyPr/>
    <a:lstStyle/>
    <a:p>
      <a:pPr>
        <a:defRPr sz="1800">
          <a:latin typeface="Helvetica" panose="020B0604020202020204" pitchFamily="34" charset="0"/>
          <a:cs typeface="Helvetica" panose="020B0604020202020204" pitchFamily="34" charset="0"/>
        </a:defRPr>
      </a:pPr>
      <a:endParaRPr lang="fi-FI"/>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958401252880197E-2"/>
          <c:y val="0.19921582906274557"/>
          <c:w val="0.77667522029447433"/>
          <c:h val="0.7319819165053828"/>
        </c:manualLayout>
      </c:layout>
      <c:doughnutChart>
        <c:varyColors val="1"/>
        <c:ser>
          <c:idx val="0"/>
          <c:order val="0"/>
          <c:tx>
            <c:strRef>
              <c:f>Taul1!$B$1</c:f>
              <c:strCache>
                <c:ptCount val="1"/>
                <c:pt idx="0">
                  <c:v>Hausjärvi, n=20</c:v>
                </c:pt>
              </c:strCache>
            </c:strRef>
          </c:tx>
          <c:spPr>
            <a:solidFill>
              <a:srgbClr val="70BC00"/>
            </a:solidFill>
            <a:ln>
              <a:solidFill>
                <a:schemeClr val="accent1"/>
              </a:solidFill>
            </a:ln>
          </c:spPr>
          <c:dPt>
            <c:idx val="0"/>
            <c:bubble3D val="0"/>
            <c:spPr>
              <a:solidFill>
                <a:srgbClr val="06309E"/>
              </a:solidFill>
              <a:ln>
                <a:solidFill>
                  <a:schemeClr val="accent1"/>
                </a:solidFill>
              </a:ln>
            </c:spPr>
            <c:extLst>
              <c:ext xmlns:c16="http://schemas.microsoft.com/office/drawing/2014/chart" uri="{C3380CC4-5D6E-409C-BE32-E72D297353CC}">
                <c16:uniqueId val="{00000001-CFA4-47BF-A77F-01274B6FAB17}"/>
              </c:ext>
            </c:extLst>
          </c:dPt>
          <c:dPt>
            <c:idx val="1"/>
            <c:bubble3D val="0"/>
            <c:spPr>
              <a:solidFill>
                <a:srgbClr val="30B541"/>
              </a:solidFill>
              <a:ln>
                <a:solidFill>
                  <a:schemeClr val="accent1"/>
                </a:solidFill>
              </a:ln>
            </c:spPr>
            <c:extLst>
              <c:ext xmlns:c16="http://schemas.microsoft.com/office/drawing/2014/chart" uri="{C3380CC4-5D6E-409C-BE32-E72D297353CC}">
                <c16:uniqueId val="{00000003-CFA4-47BF-A77F-01274B6FAB17}"/>
              </c:ext>
            </c:extLst>
          </c:dPt>
          <c:dPt>
            <c:idx val="2"/>
            <c:bubble3D val="0"/>
            <c:spPr>
              <a:solidFill>
                <a:srgbClr val="AAC944"/>
              </a:solidFill>
              <a:ln>
                <a:solidFill>
                  <a:schemeClr val="accent1"/>
                </a:solidFill>
              </a:ln>
            </c:spPr>
            <c:extLst>
              <c:ext xmlns:c16="http://schemas.microsoft.com/office/drawing/2014/chart" uri="{C3380CC4-5D6E-409C-BE32-E72D297353CC}">
                <c16:uniqueId val="{00000005-CFA4-47BF-A77F-01274B6FAB17}"/>
              </c:ext>
            </c:extLst>
          </c:dPt>
          <c:dPt>
            <c:idx val="3"/>
            <c:bubble3D val="0"/>
            <c:spPr>
              <a:solidFill>
                <a:srgbClr val="BDD7EE"/>
              </a:solidFill>
              <a:ln>
                <a:solidFill>
                  <a:schemeClr val="accent1"/>
                </a:solidFill>
              </a:ln>
            </c:spPr>
            <c:extLst>
              <c:ext xmlns:c16="http://schemas.microsoft.com/office/drawing/2014/chart" uri="{C3380CC4-5D6E-409C-BE32-E72D297353CC}">
                <c16:uniqueId val="{00000007-CFA4-47BF-A77F-01274B6FAB17}"/>
              </c:ext>
            </c:extLst>
          </c:dPt>
          <c:dPt>
            <c:idx val="4"/>
            <c:bubble3D val="0"/>
            <c:spPr>
              <a:solidFill>
                <a:srgbClr val="68349A"/>
              </a:solidFill>
              <a:ln>
                <a:solidFill>
                  <a:schemeClr val="accent1"/>
                </a:solidFill>
              </a:ln>
            </c:spPr>
            <c:extLst>
              <c:ext xmlns:c16="http://schemas.microsoft.com/office/drawing/2014/chart" uri="{C3380CC4-5D6E-409C-BE32-E72D297353CC}">
                <c16:uniqueId val="{00000009-CFA4-47BF-A77F-01274B6FAB17}"/>
              </c:ext>
            </c:extLst>
          </c:dPt>
          <c:dPt>
            <c:idx val="5"/>
            <c:bubble3D val="0"/>
            <c:spPr>
              <a:solidFill>
                <a:srgbClr val="E1E1E1"/>
              </a:solidFill>
              <a:ln>
                <a:solidFill>
                  <a:schemeClr val="accent1"/>
                </a:solidFill>
              </a:ln>
            </c:spPr>
            <c:extLst>
              <c:ext xmlns:c16="http://schemas.microsoft.com/office/drawing/2014/chart" uri="{C3380CC4-5D6E-409C-BE32-E72D297353CC}">
                <c16:uniqueId val="{0000000B-CFA4-47BF-A77F-01274B6FAB17}"/>
              </c:ext>
            </c:extLst>
          </c:dPt>
          <c:dLbls>
            <c:dLbl>
              <c:idx val="0"/>
              <c:numFmt formatCode="#,##0" sourceLinked="0"/>
              <c:spPr>
                <a:noFill/>
                <a:ln>
                  <a:noFill/>
                </a:ln>
                <a:effectLst/>
              </c:spPr>
              <c:txPr>
                <a:bodyPr/>
                <a:lstStyle/>
                <a:p>
                  <a:pPr>
                    <a:defRPr>
                      <a:solidFill>
                        <a:srgbClr val="FFFFFF"/>
                      </a:solidFill>
                    </a:defRPr>
                  </a:pPr>
                  <a:endParaRPr lang="fi-FI"/>
                </a:p>
              </c:txPr>
              <c:showLegendKey val="0"/>
              <c:showVal val="1"/>
              <c:showCatName val="0"/>
              <c:showSerName val="0"/>
              <c:showPercent val="0"/>
              <c:showBubbleSize val="0"/>
              <c:extLst>
                <c:ext xmlns:c16="http://schemas.microsoft.com/office/drawing/2014/chart" uri="{C3380CC4-5D6E-409C-BE32-E72D297353CC}">
                  <c16:uniqueId val="{00000001-CFA4-47BF-A77F-01274B6FAB17}"/>
                </c:ext>
              </c:extLst>
            </c:dLbl>
            <c:dLbl>
              <c:idx val="4"/>
              <c:numFmt formatCode="#,##0" sourceLinked="0"/>
              <c:spPr>
                <a:noFill/>
                <a:ln>
                  <a:noFill/>
                </a:ln>
                <a:effectLst/>
              </c:spPr>
              <c:txPr>
                <a:bodyPr/>
                <a:lstStyle/>
                <a:p>
                  <a:pPr>
                    <a:defRPr>
                      <a:solidFill>
                        <a:srgbClr val="FFFFFF"/>
                      </a:solidFill>
                    </a:defRPr>
                  </a:pPr>
                  <a:endParaRPr lang="fi-FI"/>
                </a:p>
              </c:txPr>
              <c:showLegendKey val="0"/>
              <c:showVal val="1"/>
              <c:showCatName val="0"/>
              <c:showSerName val="0"/>
              <c:showPercent val="0"/>
              <c:showBubbleSize val="0"/>
              <c:extLst>
                <c:ext xmlns:c16="http://schemas.microsoft.com/office/drawing/2014/chart" uri="{C3380CC4-5D6E-409C-BE32-E72D297353CC}">
                  <c16:uniqueId val="{00000009-CFA4-47BF-A77F-01274B6FAB17}"/>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extLst>
          </c:dLbls>
          <c:cat>
            <c:strRef>
              <c:f>Taul1!$A$2:$A$6</c:f>
              <c:strCache>
                <c:ptCount val="5"/>
                <c:pt idx="0">
                  <c:v>Teemme
aktiivista
yhteistyötä
oppilaitosten
kanssa</c:v>
                </c:pt>
                <c:pt idx="1">
                  <c:v>Teemme
yhteistyötä
oppilaitosten
kanssa
satunnaisesti</c:v>
                </c:pt>
                <c:pt idx="2">
                  <c:v>Olemme tehneet yhteistyötä
oppilaitosten kanssa,
mutta se ei ole meille tällä
hetkellä tarpeellista,
mahdollista tai kiinnostavaa</c:v>
                </c:pt>
                <c:pt idx="3">
                  <c:v>Emme ole tehneet
yhteistyötä oppilaitosten
kanssa, mutta
olisimme kiinnostuneita</c:v>
                </c:pt>
                <c:pt idx="4">
                  <c:v>Emme ole tehneet yhteistyötä
oppilaitosten kanssa, eikä se
ole meille tällä
hetkellä tarpeellista,
mahdollista tai kiinnostavaa</c:v>
                </c:pt>
              </c:strCache>
            </c:strRef>
          </c:cat>
          <c:val>
            <c:numRef>
              <c:f>Taul1!$B$2:$B$6</c:f>
              <c:numCache>
                <c:formatCode>General</c:formatCode>
                <c:ptCount val="5"/>
                <c:pt idx="0">
                  <c:v>5</c:v>
                </c:pt>
                <c:pt idx="1">
                  <c:v>20</c:v>
                </c:pt>
                <c:pt idx="2">
                  <c:v>15</c:v>
                </c:pt>
                <c:pt idx="3">
                  <c:v>15</c:v>
                </c:pt>
                <c:pt idx="4">
                  <c:v>45</c:v>
                </c:pt>
              </c:numCache>
            </c:numRef>
          </c:val>
          <c:extLst>
            <c:ext xmlns:c16="http://schemas.microsoft.com/office/drawing/2014/chart" uri="{C3380CC4-5D6E-409C-BE32-E72D297353CC}">
              <c16:uniqueId val="{00000014-CFA4-47BF-A77F-01274B6FAB17}"/>
            </c:ext>
          </c:extLst>
        </c:ser>
        <c:dLbls>
          <c:showLegendKey val="0"/>
          <c:showVal val="0"/>
          <c:showCatName val="0"/>
          <c:showSerName val="0"/>
          <c:showPercent val="0"/>
          <c:showBubbleSize val="0"/>
          <c:showLeaderLines val="0"/>
        </c:dLbls>
        <c:firstSliceAng val="0"/>
        <c:holeSize val="60"/>
      </c:doughnutChart>
      <c:spPr>
        <a:ln w="6350">
          <a:noFill/>
        </a:ln>
      </c:spPr>
    </c:plotArea>
    <c:plotVisOnly val="1"/>
    <c:dispBlanksAs val="gap"/>
    <c:showDLblsOverMax val="0"/>
  </c:chart>
  <c:txPr>
    <a:bodyPr/>
    <a:lstStyle/>
    <a:p>
      <a:pPr>
        <a:defRPr sz="1800">
          <a:latin typeface="Helvetica" panose="020B0604020202020204" pitchFamily="34" charset="0"/>
          <a:cs typeface="Helvetica" panose="020B0604020202020204" pitchFamily="34" charset="0"/>
        </a:defRPr>
      </a:pPr>
      <a:endParaRPr lang="fi-FI"/>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988501035477769"/>
          <c:y val="0.13820062519991616"/>
          <c:w val="0.53189281493255824"/>
          <c:h val="0.78803062861571593"/>
        </c:manualLayout>
      </c:layout>
      <c:barChart>
        <c:barDir val="bar"/>
        <c:grouping val="stacked"/>
        <c:varyColors val="0"/>
        <c:ser>
          <c:idx val="0"/>
          <c:order val="0"/>
          <c:tx>
            <c:strRef>
              <c:f>Taul1!$B$1</c:f>
              <c:strCache>
                <c:ptCount val="1"/>
                <c:pt idx="0">
                  <c:v>5 erittäin
paljon vaikutusta</c:v>
                </c:pt>
              </c:strCache>
            </c:strRef>
          </c:tx>
          <c:spPr>
            <a:solidFill>
              <a:srgbClr val="06309E"/>
            </a:solidFill>
            <a:ln>
              <a:solidFill>
                <a:srgbClr val="000000"/>
              </a:solidFill>
            </a:ln>
          </c:spPr>
          <c:invertIfNegative val="0"/>
          <c:dLbls>
            <c:numFmt formatCode="#,##0" sourceLinked="0"/>
            <c:spPr>
              <a:noFill/>
              <a:ln>
                <a:noFill/>
              </a:ln>
              <a:effectLst/>
            </c:spPr>
            <c:txPr>
              <a:bodyPr/>
              <a:lstStyle/>
              <a:p>
                <a:pPr>
                  <a:defRPr sz="1400">
                    <a:solidFill>
                      <a:srgbClr val="FFFFFF"/>
                    </a:solidFill>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Taul1!$A$2:$A$14</c:f>
              <c:strCache>
                <c:ptCount val="13"/>
                <c:pt idx="0">
                  <c:v>Tulevaisuuden osaamistarpeisiin varautuminen</c:v>
                </c:pt>
                <c:pt idx="1">
                  <c:v>Uusien osaajien löytäminen ja rekrytointi</c:v>
                </c:pt>
                <c:pt idx="2">
                  <c:v>Alueellisen elinvoiman edistäminen ja yhteiskuntavastuun toteuttaminen (ml. harjoittelupaikkojen tarjoaminen, henkilöstön osaamisen ylläpitäminen)</c:v>
                </c:pt>
                <c:pt idx="3">
                  <c:v>Yhteistyön, kumppanuuden tai ekosysteemin vahvistuminen muiden toimijoiden kanssa</c:v>
                </c:pt>
                <c:pt idx="4">
                  <c:v>Oman tai henkilöstön osaamisen täydentäminen, kehittäminen ja uudistaminen</c:v>
                </c:pt>
                <c:pt idx="5">
                  <c:v>Yrityksen toiminnan ja toimintatapojen kehittäminen</c:v>
                </c:pt>
                <c:pt idx="6">
                  <c:v>Tilapäisten kehittämisresurssien hankkiminen</c:v>
                </c:pt>
                <c:pt idx="7">
                  <c:v>Uusien kasvumahdollisuuksien kuten liiketoimintamallien tai markkinoiden tunnistaminen</c:v>
                </c:pt>
                <c:pt idx="8">
                  <c:v>T&amp;K-toiminnan / Innovaatiotoiminnan kehittäminen tai innovaatiokyvykkyyden kasvattaminen</c:v>
                </c:pt>
                <c:pt idx="9">
                  <c:v>Osaamisen kehittämisen strateginen kumppanuus ja/tai osaamisen pitkäjänteinen kehittäminen</c:v>
                </c:pt>
                <c:pt idx="10">
                  <c:v>Osallisuus tai tietoinen sijoittautuminen huippuosaamisen ekosysteemiin</c:v>
                </c:pt>
                <c:pt idx="11">
                  <c:v>Yrityskuvan tai työntekijäkokemuksen parantaminen</c:v>
                </c:pt>
                <c:pt idx="12">
                  <c:v>Yrityksen omistajan- tai sukupolvenvaihdoksen tekeminen</c:v>
                </c:pt>
              </c:strCache>
            </c:strRef>
          </c:cat>
          <c:val>
            <c:numRef>
              <c:f>Taul1!$B$2:$B$14</c:f>
              <c:numCache>
                <c:formatCode>General</c:formatCode>
                <c:ptCount val="13"/>
                <c:pt idx="0">
                  <c:v>45.454549999999998</c:v>
                </c:pt>
                <c:pt idx="1">
                  <c:v>36.363639999999997</c:v>
                </c:pt>
                <c:pt idx="2">
                  <c:v>27.272729999999999</c:v>
                </c:pt>
                <c:pt idx="3">
                  <c:v>9.0909099999999992</c:v>
                </c:pt>
                <c:pt idx="4">
                  <c:v>18.181819999999998</c:v>
                </c:pt>
                <c:pt idx="5">
                  <c:v>9.0909099999999992</c:v>
                </c:pt>
                <c:pt idx="6">
                  <c:v>9.0909099999999992</c:v>
                </c:pt>
                <c:pt idx="8">
                  <c:v>18.181819999999998</c:v>
                </c:pt>
                <c:pt idx="9">
                  <c:v>18.181819999999998</c:v>
                </c:pt>
                <c:pt idx="10">
                  <c:v>9.0909099999999992</c:v>
                </c:pt>
                <c:pt idx="12">
                  <c:v>18.181819999999998</c:v>
                </c:pt>
              </c:numCache>
            </c:numRef>
          </c:val>
          <c:extLst>
            <c:ext xmlns:c16="http://schemas.microsoft.com/office/drawing/2014/chart" uri="{C3380CC4-5D6E-409C-BE32-E72D297353CC}">
              <c16:uniqueId val="{00000000-1C31-4C0F-948E-BD51EBE151F0}"/>
            </c:ext>
          </c:extLst>
        </c:ser>
        <c:ser>
          <c:idx val="1"/>
          <c:order val="1"/>
          <c:tx>
            <c:strRef>
              <c:f>Taul1!$C$1</c:f>
              <c:strCache>
                <c:ptCount val="1"/>
                <c:pt idx="0">
                  <c:v>4 melko
paljon vaikutusta</c:v>
                </c:pt>
              </c:strCache>
            </c:strRef>
          </c:tx>
          <c:spPr>
            <a:solidFill>
              <a:srgbClr val="30B541"/>
            </a:solidFill>
            <a:ln>
              <a:solidFill>
                <a:srgbClr val="000000"/>
              </a:solidFill>
            </a:ln>
          </c:spPr>
          <c:invertIfNegative val="0"/>
          <c:dLbls>
            <c:numFmt formatCode="#,##0" sourceLinked="0"/>
            <c:spPr>
              <a:noFill/>
              <a:ln>
                <a:noFill/>
              </a:ln>
              <a:effectLst/>
            </c:spPr>
            <c:txPr>
              <a:bodyPr/>
              <a:lstStyle/>
              <a:p>
                <a:pPr>
                  <a:defRPr sz="1400"/>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Taul1!$A$2:$A$14</c:f>
              <c:strCache>
                <c:ptCount val="13"/>
                <c:pt idx="0">
                  <c:v>Tulevaisuuden osaamistarpeisiin varautuminen</c:v>
                </c:pt>
                <c:pt idx="1">
                  <c:v>Uusien osaajien löytäminen ja rekrytointi</c:v>
                </c:pt>
                <c:pt idx="2">
                  <c:v>Alueellisen elinvoiman edistäminen ja yhteiskuntavastuun toteuttaminen (ml. harjoittelupaikkojen tarjoaminen, henkilöstön osaamisen ylläpitäminen)</c:v>
                </c:pt>
                <c:pt idx="3">
                  <c:v>Yhteistyön, kumppanuuden tai ekosysteemin vahvistuminen muiden toimijoiden kanssa</c:v>
                </c:pt>
                <c:pt idx="4">
                  <c:v>Oman tai henkilöstön osaamisen täydentäminen, kehittäminen ja uudistaminen</c:v>
                </c:pt>
                <c:pt idx="5">
                  <c:v>Yrityksen toiminnan ja toimintatapojen kehittäminen</c:v>
                </c:pt>
                <c:pt idx="6">
                  <c:v>Tilapäisten kehittämisresurssien hankkiminen</c:v>
                </c:pt>
                <c:pt idx="7">
                  <c:v>Uusien kasvumahdollisuuksien kuten liiketoimintamallien tai markkinoiden tunnistaminen</c:v>
                </c:pt>
                <c:pt idx="8">
                  <c:v>T&amp;K-toiminnan / Innovaatiotoiminnan kehittäminen tai innovaatiokyvykkyyden kasvattaminen</c:v>
                </c:pt>
                <c:pt idx="9">
                  <c:v>Osaamisen kehittämisen strateginen kumppanuus ja/tai osaamisen pitkäjänteinen kehittäminen</c:v>
                </c:pt>
                <c:pt idx="10">
                  <c:v>Osallisuus tai tietoinen sijoittautuminen huippuosaamisen ekosysteemiin</c:v>
                </c:pt>
                <c:pt idx="11">
                  <c:v>Yrityskuvan tai työntekijäkokemuksen parantaminen</c:v>
                </c:pt>
                <c:pt idx="12">
                  <c:v>Yrityksen omistajan- tai sukupolvenvaihdoksen tekeminen</c:v>
                </c:pt>
              </c:strCache>
            </c:strRef>
          </c:cat>
          <c:val>
            <c:numRef>
              <c:f>Taul1!$C$2:$C$14</c:f>
              <c:numCache>
                <c:formatCode>General</c:formatCode>
                <c:ptCount val="13"/>
                <c:pt idx="0">
                  <c:v>27.272729999999999</c:v>
                </c:pt>
                <c:pt idx="1">
                  <c:v>27.272729999999999</c:v>
                </c:pt>
                <c:pt idx="2">
                  <c:v>27.272729999999999</c:v>
                </c:pt>
                <c:pt idx="3">
                  <c:v>54.545450000000002</c:v>
                </c:pt>
                <c:pt idx="4">
                  <c:v>27.272729999999999</c:v>
                </c:pt>
                <c:pt idx="5">
                  <c:v>27.272729999999999</c:v>
                </c:pt>
                <c:pt idx="6">
                  <c:v>9.0909099999999992</c:v>
                </c:pt>
                <c:pt idx="7">
                  <c:v>18.181819999999998</c:v>
                </c:pt>
                <c:pt idx="10">
                  <c:v>9.0909099999999992</c:v>
                </c:pt>
                <c:pt idx="11">
                  <c:v>18.181819999999998</c:v>
                </c:pt>
              </c:numCache>
            </c:numRef>
          </c:val>
          <c:extLst>
            <c:ext xmlns:c16="http://schemas.microsoft.com/office/drawing/2014/chart" uri="{C3380CC4-5D6E-409C-BE32-E72D297353CC}">
              <c16:uniqueId val="{00000001-1C31-4C0F-948E-BD51EBE151F0}"/>
            </c:ext>
          </c:extLst>
        </c:ser>
        <c:ser>
          <c:idx val="2"/>
          <c:order val="2"/>
          <c:tx>
            <c:strRef>
              <c:f>Taul1!$D$1</c:f>
              <c:strCache>
                <c:ptCount val="1"/>
                <c:pt idx="0">
                  <c:v>3 vaikuttaa
jonkin verran</c:v>
                </c:pt>
              </c:strCache>
            </c:strRef>
          </c:tx>
          <c:spPr>
            <a:solidFill>
              <a:srgbClr val="AAC944"/>
            </a:solidFill>
            <a:ln>
              <a:solidFill>
                <a:srgbClr val="000000"/>
              </a:solidFill>
            </a:ln>
          </c:spPr>
          <c:invertIfNegative val="0"/>
          <c:dLbls>
            <c:numFmt formatCode="#,##0" sourceLinked="0"/>
            <c:spPr>
              <a:noFill/>
              <a:ln>
                <a:noFill/>
              </a:ln>
              <a:effectLst/>
            </c:spPr>
            <c:txPr>
              <a:bodyPr/>
              <a:lstStyle/>
              <a:p>
                <a:pPr>
                  <a:defRPr sz="1400"/>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Taul1!$A$2:$A$14</c:f>
              <c:strCache>
                <c:ptCount val="13"/>
                <c:pt idx="0">
                  <c:v>Tulevaisuuden osaamistarpeisiin varautuminen</c:v>
                </c:pt>
                <c:pt idx="1">
                  <c:v>Uusien osaajien löytäminen ja rekrytointi</c:v>
                </c:pt>
                <c:pt idx="2">
                  <c:v>Alueellisen elinvoiman edistäminen ja yhteiskuntavastuun toteuttaminen (ml. harjoittelupaikkojen tarjoaminen, henkilöstön osaamisen ylläpitäminen)</c:v>
                </c:pt>
                <c:pt idx="3">
                  <c:v>Yhteistyön, kumppanuuden tai ekosysteemin vahvistuminen muiden toimijoiden kanssa</c:v>
                </c:pt>
                <c:pt idx="4">
                  <c:v>Oman tai henkilöstön osaamisen täydentäminen, kehittäminen ja uudistaminen</c:v>
                </c:pt>
                <c:pt idx="5">
                  <c:v>Yrityksen toiminnan ja toimintatapojen kehittäminen</c:v>
                </c:pt>
                <c:pt idx="6">
                  <c:v>Tilapäisten kehittämisresurssien hankkiminen</c:v>
                </c:pt>
                <c:pt idx="7">
                  <c:v>Uusien kasvumahdollisuuksien kuten liiketoimintamallien tai markkinoiden tunnistaminen</c:v>
                </c:pt>
                <c:pt idx="8">
                  <c:v>T&amp;K-toiminnan / Innovaatiotoiminnan kehittäminen tai innovaatiokyvykkyyden kasvattaminen</c:v>
                </c:pt>
                <c:pt idx="9">
                  <c:v>Osaamisen kehittämisen strateginen kumppanuus ja/tai osaamisen pitkäjänteinen kehittäminen</c:v>
                </c:pt>
                <c:pt idx="10">
                  <c:v>Osallisuus tai tietoinen sijoittautuminen huippuosaamisen ekosysteemiin</c:v>
                </c:pt>
                <c:pt idx="11">
                  <c:v>Yrityskuvan tai työntekijäkokemuksen parantaminen</c:v>
                </c:pt>
                <c:pt idx="12">
                  <c:v>Yrityksen omistajan- tai sukupolvenvaihdoksen tekeminen</c:v>
                </c:pt>
              </c:strCache>
            </c:strRef>
          </c:cat>
          <c:val>
            <c:numRef>
              <c:f>Taul1!$D$2:$D$14</c:f>
              <c:numCache>
                <c:formatCode>General</c:formatCode>
                <c:ptCount val="13"/>
                <c:pt idx="1">
                  <c:v>9.0909099999999992</c:v>
                </c:pt>
                <c:pt idx="2">
                  <c:v>18.181819999999998</c:v>
                </c:pt>
                <c:pt idx="4">
                  <c:v>18.181819999999998</c:v>
                </c:pt>
                <c:pt idx="5">
                  <c:v>18.181819999999998</c:v>
                </c:pt>
                <c:pt idx="6">
                  <c:v>36.363639999999997</c:v>
                </c:pt>
                <c:pt idx="7">
                  <c:v>36.363639999999997</c:v>
                </c:pt>
                <c:pt idx="8">
                  <c:v>27.272729999999999</c:v>
                </c:pt>
                <c:pt idx="9">
                  <c:v>18.181819999999998</c:v>
                </c:pt>
                <c:pt idx="10">
                  <c:v>27.272729999999999</c:v>
                </c:pt>
                <c:pt idx="11">
                  <c:v>36.363639999999997</c:v>
                </c:pt>
                <c:pt idx="12">
                  <c:v>9.0909099999999992</c:v>
                </c:pt>
              </c:numCache>
            </c:numRef>
          </c:val>
          <c:extLst>
            <c:ext xmlns:c16="http://schemas.microsoft.com/office/drawing/2014/chart" uri="{C3380CC4-5D6E-409C-BE32-E72D297353CC}">
              <c16:uniqueId val="{00000003-1C31-4C0F-948E-BD51EBE151F0}"/>
            </c:ext>
          </c:extLst>
        </c:ser>
        <c:ser>
          <c:idx val="3"/>
          <c:order val="3"/>
          <c:tx>
            <c:strRef>
              <c:f>Taul1!$E$1</c:f>
              <c:strCache>
                <c:ptCount val="1"/>
                <c:pt idx="0">
                  <c:v>2 vaikuttaa
vähäisesti</c:v>
                </c:pt>
              </c:strCache>
            </c:strRef>
          </c:tx>
          <c:spPr>
            <a:solidFill>
              <a:srgbClr val="BDD7EE"/>
            </a:solidFill>
            <a:ln>
              <a:solidFill>
                <a:srgbClr val="000000"/>
              </a:solidFill>
            </a:ln>
          </c:spPr>
          <c:invertIfNegative val="0"/>
          <c:dLbls>
            <c:numFmt formatCode="#,##0" sourceLinked="0"/>
            <c:spPr>
              <a:noFill/>
              <a:ln>
                <a:noFill/>
              </a:ln>
              <a:effectLst/>
            </c:spPr>
            <c:txPr>
              <a:bodyPr/>
              <a:lstStyle/>
              <a:p>
                <a:pPr>
                  <a:defRPr sz="1400"/>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Taul1!$A$2:$A$14</c:f>
              <c:strCache>
                <c:ptCount val="13"/>
                <c:pt idx="0">
                  <c:v>Tulevaisuuden osaamistarpeisiin varautuminen</c:v>
                </c:pt>
                <c:pt idx="1">
                  <c:v>Uusien osaajien löytäminen ja rekrytointi</c:v>
                </c:pt>
                <c:pt idx="2">
                  <c:v>Alueellisen elinvoiman edistäminen ja yhteiskuntavastuun toteuttaminen (ml. harjoittelupaikkojen tarjoaminen, henkilöstön osaamisen ylläpitäminen)</c:v>
                </c:pt>
                <c:pt idx="3">
                  <c:v>Yhteistyön, kumppanuuden tai ekosysteemin vahvistuminen muiden toimijoiden kanssa</c:v>
                </c:pt>
                <c:pt idx="4">
                  <c:v>Oman tai henkilöstön osaamisen täydentäminen, kehittäminen ja uudistaminen</c:v>
                </c:pt>
                <c:pt idx="5">
                  <c:v>Yrityksen toiminnan ja toimintatapojen kehittäminen</c:v>
                </c:pt>
                <c:pt idx="6">
                  <c:v>Tilapäisten kehittämisresurssien hankkiminen</c:v>
                </c:pt>
                <c:pt idx="7">
                  <c:v>Uusien kasvumahdollisuuksien kuten liiketoimintamallien tai markkinoiden tunnistaminen</c:v>
                </c:pt>
                <c:pt idx="8">
                  <c:v>T&amp;K-toiminnan / Innovaatiotoiminnan kehittäminen tai innovaatiokyvykkyyden kasvattaminen</c:v>
                </c:pt>
                <c:pt idx="9">
                  <c:v>Osaamisen kehittämisen strateginen kumppanuus ja/tai osaamisen pitkäjänteinen kehittäminen</c:v>
                </c:pt>
                <c:pt idx="10">
                  <c:v>Osallisuus tai tietoinen sijoittautuminen huippuosaamisen ekosysteemiin</c:v>
                </c:pt>
                <c:pt idx="11">
                  <c:v>Yrityskuvan tai työntekijäkokemuksen parantaminen</c:v>
                </c:pt>
                <c:pt idx="12">
                  <c:v>Yrityksen omistajan- tai sukupolvenvaihdoksen tekeminen</c:v>
                </c:pt>
              </c:strCache>
            </c:strRef>
          </c:cat>
          <c:val>
            <c:numRef>
              <c:f>Taul1!$E$2:$E$14</c:f>
              <c:numCache>
                <c:formatCode>General</c:formatCode>
                <c:ptCount val="13"/>
                <c:pt idx="0">
                  <c:v>18.181819999999998</c:v>
                </c:pt>
                <c:pt idx="1">
                  <c:v>9.0909099999999992</c:v>
                </c:pt>
                <c:pt idx="2">
                  <c:v>9.0909099999999992</c:v>
                </c:pt>
                <c:pt idx="3">
                  <c:v>18.181819999999998</c:v>
                </c:pt>
                <c:pt idx="4">
                  <c:v>18.181819999999998</c:v>
                </c:pt>
                <c:pt idx="5">
                  <c:v>27.272729999999999</c:v>
                </c:pt>
                <c:pt idx="6">
                  <c:v>36.363639999999997</c:v>
                </c:pt>
                <c:pt idx="7">
                  <c:v>18.181819999999998</c:v>
                </c:pt>
                <c:pt idx="8">
                  <c:v>18.181819999999998</c:v>
                </c:pt>
                <c:pt idx="9">
                  <c:v>36.363639999999997</c:v>
                </c:pt>
                <c:pt idx="10">
                  <c:v>18.181819999999998</c:v>
                </c:pt>
                <c:pt idx="11">
                  <c:v>9.0909099999999992</c:v>
                </c:pt>
                <c:pt idx="12">
                  <c:v>9.0909099999999992</c:v>
                </c:pt>
              </c:numCache>
            </c:numRef>
          </c:val>
          <c:extLst>
            <c:ext xmlns:c16="http://schemas.microsoft.com/office/drawing/2014/chart" uri="{C3380CC4-5D6E-409C-BE32-E72D297353CC}">
              <c16:uniqueId val="{00000004-1C31-4C0F-948E-BD51EBE151F0}"/>
            </c:ext>
          </c:extLst>
        </c:ser>
        <c:ser>
          <c:idx val="4"/>
          <c:order val="4"/>
          <c:tx>
            <c:strRef>
              <c:f>Taul1!$F$1</c:f>
              <c:strCache>
                <c:ptCount val="1"/>
                <c:pt idx="0">
                  <c:v>1 ei ole
vaikutusta</c:v>
                </c:pt>
              </c:strCache>
            </c:strRef>
          </c:tx>
          <c:spPr>
            <a:solidFill>
              <a:srgbClr val="68349A"/>
            </a:solidFill>
            <a:ln>
              <a:solidFill>
                <a:srgbClr val="000000"/>
              </a:solidFill>
            </a:ln>
          </c:spPr>
          <c:invertIfNegative val="0"/>
          <c:dLbls>
            <c:numFmt formatCode="#,##0" sourceLinked="0"/>
            <c:spPr>
              <a:noFill/>
              <a:ln>
                <a:noFill/>
              </a:ln>
              <a:effectLst/>
            </c:spPr>
            <c:txPr>
              <a:bodyPr/>
              <a:lstStyle/>
              <a:p>
                <a:pPr>
                  <a:defRPr sz="1400">
                    <a:solidFill>
                      <a:srgbClr val="FFFFFF"/>
                    </a:solidFill>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Taul1!$A$2:$A$14</c:f>
              <c:strCache>
                <c:ptCount val="13"/>
                <c:pt idx="0">
                  <c:v>Tulevaisuuden osaamistarpeisiin varautuminen</c:v>
                </c:pt>
                <c:pt idx="1">
                  <c:v>Uusien osaajien löytäminen ja rekrytointi</c:v>
                </c:pt>
                <c:pt idx="2">
                  <c:v>Alueellisen elinvoiman edistäminen ja yhteiskuntavastuun toteuttaminen (ml. harjoittelupaikkojen tarjoaminen, henkilöstön osaamisen ylläpitäminen)</c:v>
                </c:pt>
                <c:pt idx="3">
                  <c:v>Yhteistyön, kumppanuuden tai ekosysteemin vahvistuminen muiden toimijoiden kanssa</c:v>
                </c:pt>
                <c:pt idx="4">
                  <c:v>Oman tai henkilöstön osaamisen täydentäminen, kehittäminen ja uudistaminen</c:v>
                </c:pt>
                <c:pt idx="5">
                  <c:v>Yrityksen toiminnan ja toimintatapojen kehittäminen</c:v>
                </c:pt>
                <c:pt idx="6">
                  <c:v>Tilapäisten kehittämisresurssien hankkiminen</c:v>
                </c:pt>
                <c:pt idx="7">
                  <c:v>Uusien kasvumahdollisuuksien kuten liiketoimintamallien tai markkinoiden tunnistaminen</c:v>
                </c:pt>
                <c:pt idx="8">
                  <c:v>T&amp;K-toiminnan / Innovaatiotoiminnan kehittäminen tai innovaatiokyvykkyyden kasvattaminen</c:v>
                </c:pt>
                <c:pt idx="9">
                  <c:v>Osaamisen kehittämisen strateginen kumppanuus ja/tai osaamisen pitkäjänteinen kehittäminen</c:v>
                </c:pt>
                <c:pt idx="10">
                  <c:v>Osallisuus tai tietoinen sijoittautuminen huippuosaamisen ekosysteemiin</c:v>
                </c:pt>
                <c:pt idx="11">
                  <c:v>Yrityskuvan tai työntekijäkokemuksen parantaminen</c:v>
                </c:pt>
                <c:pt idx="12">
                  <c:v>Yrityksen omistajan- tai sukupolvenvaihdoksen tekeminen</c:v>
                </c:pt>
              </c:strCache>
            </c:strRef>
          </c:cat>
          <c:val>
            <c:numRef>
              <c:f>Taul1!$F$2:$F$14</c:f>
              <c:numCache>
                <c:formatCode>General</c:formatCode>
                <c:ptCount val="13"/>
                <c:pt idx="0">
                  <c:v>9.0909099999999992</c:v>
                </c:pt>
                <c:pt idx="1">
                  <c:v>18.181819999999998</c:v>
                </c:pt>
                <c:pt idx="2">
                  <c:v>18.181819999999998</c:v>
                </c:pt>
                <c:pt idx="3">
                  <c:v>18.181819999999998</c:v>
                </c:pt>
                <c:pt idx="4">
                  <c:v>18.181819999999998</c:v>
                </c:pt>
                <c:pt idx="5">
                  <c:v>18.181819999999998</c:v>
                </c:pt>
                <c:pt idx="6">
                  <c:v>9.0909099999999992</c:v>
                </c:pt>
                <c:pt idx="7">
                  <c:v>18.181819999999998</c:v>
                </c:pt>
                <c:pt idx="8">
                  <c:v>36.363639999999997</c:v>
                </c:pt>
                <c:pt idx="9">
                  <c:v>27.272729999999999</c:v>
                </c:pt>
                <c:pt idx="10">
                  <c:v>36.363639999999997</c:v>
                </c:pt>
                <c:pt idx="11">
                  <c:v>36.363639999999997</c:v>
                </c:pt>
                <c:pt idx="12">
                  <c:v>63.636360000000003</c:v>
                </c:pt>
              </c:numCache>
            </c:numRef>
          </c:val>
          <c:extLst>
            <c:ext xmlns:c16="http://schemas.microsoft.com/office/drawing/2014/chart" uri="{C3380CC4-5D6E-409C-BE32-E72D297353CC}">
              <c16:uniqueId val="{00000005-1C31-4C0F-948E-BD51EBE151F0}"/>
            </c:ext>
          </c:extLst>
        </c:ser>
        <c:ser>
          <c:idx val="5"/>
          <c:order val="5"/>
          <c:tx>
            <c:strRef>
              <c:f>Taul1!$G$1</c:f>
              <c:strCache>
                <c:ptCount val="1"/>
                <c:pt idx="0">
                  <c:v>Ei osaa
sanoa</c:v>
                </c:pt>
              </c:strCache>
            </c:strRef>
          </c:tx>
          <c:spPr>
            <a:solidFill>
              <a:srgbClr val="E1E1E1"/>
            </a:solidFill>
            <a:ln>
              <a:solidFill>
                <a:srgbClr val="000000"/>
              </a:solid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Taul1!$A$2:$A$14</c:f>
              <c:strCache>
                <c:ptCount val="13"/>
                <c:pt idx="0">
                  <c:v>Tulevaisuuden osaamistarpeisiin varautuminen</c:v>
                </c:pt>
                <c:pt idx="1">
                  <c:v>Uusien osaajien löytäminen ja rekrytointi</c:v>
                </c:pt>
                <c:pt idx="2">
                  <c:v>Alueellisen elinvoiman edistäminen ja yhteiskuntavastuun toteuttaminen (ml. harjoittelupaikkojen tarjoaminen, henkilöstön osaamisen ylläpitäminen)</c:v>
                </c:pt>
                <c:pt idx="3">
                  <c:v>Yhteistyön, kumppanuuden tai ekosysteemin vahvistuminen muiden toimijoiden kanssa</c:v>
                </c:pt>
                <c:pt idx="4">
                  <c:v>Oman tai henkilöstön osaamisen täydentäminen, kehittäminen ja uudistaminen</c:v>
                </c:pt>
                <c:pt idx="5">
                  <c:v>Yrityksen toiminnan ja toimintatapojen kehittäminen</c:v>
                </c:pt>
                <c:pt idx="6">
                  <c:v>Tilapäisten kehittämisresurssien hankkiminen</c:v>
                </c:pt>
                <c:pt idx="7">
                  <c:v>Uusien kasvumahdollisuuksien kuten liiketoimintamallien tai markkinoiden tunnistaminen</c:v>
                </c:pt>
                <c:pt idx="8">
                  <c:v>T&amp;K-toiminnan / Innovaatiotoiminnan kehittäminen tai innovaatiokyvykkyyden kasvattaminen</c:v>
                </c:pt>
                <c:pt idx="9">
                  <c:v>Osaamisen kehittämisen strateginen kumppanuus ja/tai osaamisen pitkäjänteinen kehittäminen</c:v>
                </c:pt>
                <c:pt idx="10">
                  <c:v>Osallisuus tai tietoinen sijoittautuminen huippuosaamisen ekosysteemiin</c:v>
                </c:pt>
                <c:pt idx="11">
                  <c:v>Yrityskuvan tai työntekijäkokemuksen parantaminen</c:v>
                </c:pt>
                <c:pt idx="12">
                  <c:v>Yrityksen omistajan- tai sukupolvenvaihdoksen tekeminen</c:v>
                </c:pt>
              </c:strCache>
            </c:strRef>
          </c:cat>
          <c:val>
            <c:numRef>
              <c:f>Taul1!$G$2:$G$14</c:f>
              <c:numCache>
                <c:formatCode>General</c:formatCode>
                <c:ptCount val="13"/>
                <c:pt idx="7">
                  <c:v>9.0909099999999992</c:v>
                </c:pt>
              </c:numCache>
            </c:numRef>
          </c:val>
          <c:extLst>
            <c:ext xmlns:c16="http://schemas.microsoft.com/office/drawing/2014/chart" uri="{C3380CC4-5D6E-409C-BE32-E72D297353CC}">
              <c16:uniqueId val="{00000006-1C31-4C0F-948E-BD51EBE151F0}"/>
            </c:ext>
          </c:extLst>
        </c:ser>
        <c:ser>
          <c:idx val="6"/>
          <c:order val="6"/>
          <c:tx>
            <c:strRef>
              <c:f>Taul1!$H$1</c:f>
              <c:strCache>
                <c:ptCount val="1"/>
                <c:pt idx="0">
                  <c:v>Keskiarvo</c:v>
                </c:pt>
              </c:strCache>
            </c:strRef>
          </c:tx>
          <c:spPr>
            <a:noFill/>
          </c:spPr>
          <c:invertIfNegative val="0"/>
          <c:dLbls>
            <c:numFmt formatCode="#,##0.00" sourceLinked="0"/>
            <c:spPr>
              <a:noFill/>
              <a:ln>
                <a:noFill/>
              </a:ln>
              <a:effectLst/>
            </c:spPr>
            <c:txPr>
              <a:bodyPr/>
              <a:lstStyle/>
              <a:p>
                <a:pPr>
                  <a:defRPr sz="1400"/>
                </a:pPr>
                <a:endParaRPr lang="fi-FI"/>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Taul1!$A$2:$A$14</c:f>
              <c:strCache>
                <c:ptCount val="13"/>
                <c:pt idx="0">
                  <c:v>Tulevaisuuden osaamistarpeisiin varautuminen</c:v>
                </c:pt>
                <c:pt idx="1">
                  <c:v>Uusien osaajien löytäminen ja rekrytointi</c:v>
                </c:pt>
                <c:pt idx="2">
                  <c:v>Alueellisen elinvoiman edistäminen ja yhteiskuntavastuun toteuttaminen (ml. harjoittelupaikkojen tarjoaminen, henkilöstön osaamisen ylläpitäminen)</c:v>
                </c:pt>
                <c:pt idx="3">
                  <c:v>Yhteistyön, kumppanuuden tai ekosysteemin vahvistuminen muiden toimijoiden kanssa</c:v>
                </c:pt>
                <c:pt idx="4">
                  <c:v>Oman tai henkilöstön osaamisen täydentäminen, kehittäminen ja uudistaminen</c:v>
                </c:pt>
                <c:pt idx="5">
                  <c:v>Yrityksen toiminnan ja toimintatapojen kehittäminen</c:v>
                </c:pt>
                <c:pt idx="6">
                  <c:v>Tilapäisten kehittämisresurssien hankkiminen</c:v>
                </c:pt>
                <c:pt idx="7">
                  <c:v>Uusien kasvumahdollisuuksien kuten liiketoimintamallien tai markkinoiden tunnistaminen</c:v>
                </c:pt>
                <c:pt idx="8">
                  <c:v>T&amp;K-toiminnan / Innovaatiotoiminnan kehittäminen tai innovaatiokyvykkyyden kasvattaminen</c:v>
                </c:pt>
                <c:pt idx="9">
                  <c:v>Osaamisen kehittämisen strateginen kumppanuus ja/tai osaamisen pitkäjänteinen kehittäminen</c:v>
                </c:pt>
                <c:pt idx="10">
                  <c:v>Osallisuus tai tietoinen sijoittautuminen huippuosaamisen ekosysteemiin</c:v>
                </c:pt>
                <c:pt idx="11">
                  <c:v>Yrityskuvan tai työntekijäkokemuksen parantaminen</c:v>
                </c:pt>
                <c:pt idx="12">
                  <c:v>Yrityksen omistajan- tai sukupolvenvaihdoksen tekeminen</c:v>
                </c:pt>
              </c:strCache>
            </c:strRef>
          </c:cat>
          <c:val>
            <c:numRef>
              <c:f>Taul1!$H$2:$H$14</c:f>
              <c:numCache>
                <c:formatCode>General</c:formatCode>
                <c:ptCount val="13"/>
                <c:pt idx="0">
                  <c:v>3.82</c:v>
                </c:pt>
                <c:pt idx="1">
                  <c:v>3.55</c:v>
                </c:pt>
                <c:pt idx="2">
                  <c:v>3.36</c:v>
                </c:pt>
                <c:pt idx="3">
                  <c:v>3.18</c:v>
                </c:pt>
                <c:pt idx="4">
                  <c:v>3.09</c:v>
                </c:pt>
                <c:pt idx="5">
                  <c:v>2.82</c:v>
                </c:pt>
                <c:pt idx="6">
                  <c:v>2.73</c:v>
                </c:pt>
                <c:pt idx="7">
                  <c:v>2.6</c:v>
                </c:pt>
                <c:pt idx="8">
                  <c:v>2.4500000000000002</c:v>
                </c:pt>
                <c:pt idx="9">
                  <c:v>2.4500000000000002</c:v>
                </c:pt>
                <c:pt idx="10">
                  <c:v>2.36</c:v>
                </c:pt>
                <c:pt idx="11">
                  <c:v>2.36</c:v>
                </c:pt>
                <c:pt idx="12">
                  <c:v>2</c:v>
                </c:pt>
              </c:numCache>
            </c:numRef>
          </c:val>
          <c:extLst>
            <c:ext xmlns:c16="http://schemas.microsoft.com/office/drawing/2014/chart" uri="{C3380CC4-5D6E-409C-BE32-E72D297353CC}">
              <c16:uniqueId val="{00000007-1C31-4C0F-948E-BD51EBE151F0}"/>
            </c:ext>
          </c:extLst>
        </c:ser>
        <c:dLbls>
          <c:showLegendKey val="0"/>
          <c:showVal val="0"/>
          <c:showCatName val="0"/>
          <c:showSerName val="0"/>
          <c:showPercent val="0"/>
          <c:showBubbleSize val="0"/>
        </c:dLbls>
        <c:gapWidth val="35"/>
        <c:overlap val="100"/>
        <c:axId val="508039280"/>
        <c:axId val="508039840"/>
      </c:barChart>
      <c:catAx>
        <c:axId val="508039280"/>
        <c:scaling>
          <c:orientation val="maxMin"/>
        </c:scaling>
        <c:delete val="0"/>
        <c:axPos val="l"/>
        <c:numFmt formatCode="General" sourceLinked="0"/>
        <c:majorTickMark val="none"/>
        <c:minorTickMark val="none"/>
        <c:tickLblPos val="low"/>
        <c:spPr>
          <a:ln>
            <a:noFill/>
          </a:ln>
        </c:spPr>
        <c:txPr>
          <a:bodyPr/>
          <a:lstStyle/>
          <a:p>
            <a:pPr>
              <a:defRPr sz="900"/>
            </a:pPr>
            <a:endParaRPr lang="fi-FI"/>
          </a:p>
        </c:txPr>
        <c:crossAx val="508039840"/>
        <c:crosses val="autoZero"/>
        <c:auto val="1"/>
        <c:lblAlgn val="ctr"/>
        <c:lblOffset val="100"/>
        <c:tickLblSkip val="1"/>
        <c:noMultiLvlLbl val="0"/>
      </c:catAx>
      <c:valAx>
        <c:axId val="508039840"/>
        <c:scaling>
          <c:orientation val="minMax"/>
          <c:max val="100.01"/>
          <c:min val="0"/>
        </c:scaling>
        <c:delete val="0"/>
        <c:axPos val="t"/>
        <c:majorGridlines>
          <c:spPr>
            <a:ln w="6350">
              <a:noFill/>
              <a:prstDash val="dash"/>
            </a:ln>
          </c:spPr>
        </c:majorGridlines>
        <c:title>
          <c:tx>
            <c:rich>
              <a:bodyPr/>
              <a:lstStyle/>
              <a:p>
                <a:pPr>
                  <a:defRPr sz="1400" b="0"/>
                </a:pPr>
                <a:r>
                  <a:rPr lang="fi-FI" sz="1400" b="0"/>
                  <a:t>%</a:t>
                </a:r>
              </a:p>
            </c:rich>
          </c:tx>
          <c:layout>
            <c:manualLayout>
              <c:xMode val="edge"/>
              <c:yMode val="edge"/>
              <c:x val="0.95021504821852598"/>
              <c:y val="0.94704236844368983"/>
            </c:manualLayout>
          </c:layout>
          <c:overlay val="0"/>
        </c:title>
        <c:numFmt formatCode="General" sourceLinked="0"/>
        <c:majorTickMark val="none"/>
        <c:minorTickMark val="none"/>
        <c:tickLblPos val="high"/>
        <c:spPr>
          <a:ln>
            <a:noFill/>
          </a:ln>
        </c:spPr>
        <c:txPr>
          <a:bodyPr/>
          <a:lstStyle/>
          <a:p>
            <a:pPr>
              <a:defRPr sz="1400"/>
            </a:pPr>
            <a:endParaRPr lang="fi-FI"/>
          </a:p>
        </c:txPr>
        <c:crossAx val="508039280"/>
        <c:crosses val="autoZero"/>
        <c:crossBetween val="between"/>
        <c:majorUnit val="10"/>
        <c:minorUnit val="1"/>
      </c:valAx>
      <c:spPr>
        <a:ln>
          <a:noFill/>
        </a:ln>
      </c:spPr>
    </c:plotArea>
    <c:legend>
      <c:legendPos val="t"/>
      <c:layout>
        <c:manualLayout>
          <c:xMode val="edge"/>
          <c:yMode val="edge"/>
          <c:x val="1.4317334625577202E-2"/>
          <c:y val="2.2098635661575425E-2"/>
          <c:w val="0.97757575038039113"/>
          <c:h val="9.9478894713757593E-2"/>
        </c:manualLayout>
      </c:layout>
      <c:overlay val="0"/>
      <c:txPr>
        <a:bodyPr/>
        <a:lstStyle/>
        <a:p>
          <a:pPr>
            <a:defRPr sz="1400"/>
          </a:pPr>
          <a:endParaRPr lang="fi-FI"/>
        </a:p>
      </c:txPr>
    </c:legend>
    <c:plotVisOnly val="1"/>
    <c:dispBlanksAs val="gap"/>
    <c:showDLblsOverMax val="0"/>
  </c:chart>
  <c:txPr>
    <a:bodyPr/>
    <a:lstStyle/>
    <a:p>
      <a:pPr>
        <a:defRPr sz="1800">
          <a:latin typeface="Helvetica" panose="020B0604020202020204" pitchFamily="34" charset="0"/>
          <a:cs typeface="Helvetica" panose="020B0604020202020204" pitchFamily="34" charset="0"/>
        </a:defRPr>
      </a:pPr>
      <a:endParaRPr lang="fi-FI"/>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612330226038729"/>
          <c:y val="7.1666074897136535E-3"/>
          <c:w val="0.63391094542284954"/>
          <c:h val="0.88033723584687951"/>
        </c:manualLayout>
      </c:layout>
      <c:barChart>
        <c:barDir val="bar"/>
        <c:grouping val="clustered"/>
        <c:varyColors val="0"/>
        <c:ser>
          <c:idx val="0"/>
          <c:order val="0"/>
          <c:tx>
            <c:strRef>
              <c:f>Sheet1!$M$4</c:f>
              <c:strCache>
                <c:ptCount val="1"/>
              </c:strCache>
            </c:strRef>
          </c:tx>
          <c:spPr>
            <a:noFill/>
            <a:ln w="6350" cap="rnd">
              <a:noFill/>
              <a:round/>
            </a:ln>
            <a:effectLst/>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Sheet1!$A$5:$A$17</c:f>
              <c:strCache>
                <c:ptCount val="13"/>
                <c:pt idx="0">
                  <c:v>Tulevaisuuden osaamistarpeisiin varautuminen</c:v>
                </c:pt>
                <c:pt idx="1">
                  <c:v>Uusien osaajien löytäminen ja rekrytointi</c:v>
                </c:pt>
                <c:pt idx="2">
                  <c:v>Alueellisen elinvoiman edistäminen ja yhteiskuntavastuun toteuttaminen (ml. harjoittelupaikkojen tarjoaminen, henkilöstön osaamisen ylläpitäminen)</c:v>
                </c:pt>
                <c:pt idx="3">
                  <c:v>Yhteistyön, kumppanuuden tai ekosysteemin vahvistuminen muiden toimijoiden kanssa</c:v>
                </c:pt>
                <c:pt idx="4">
                  <c:v>Oman tai henkilöstön osaamisen täydentäminen, kehittäminen ja uudistaminen</c:v>
                </c:pt>
                <c:pt idx="5">
                  <c:v>Yrityksen toiminnan ja toimintatapojen kehittäminen</c:v>
                </c:pt>
                <c:pt idx="6">
                  <c:v>Tilapäisten kehittämisresurssien hankkiminen</c:v>
                </c:pt>
                <c:pt idx="7">
                  <c:v>Uusien kasvumahdollisuuksien kuten liiketoimintamallien tai markkinoiden tunnistaminen</c:v>
                </c:pt>
                <c:pt idx="8">
                  <c:v>T&amp;K-toiminnan / Innovaatiotoiminnan kehittäminen tai innovaatiokyvykkyyden kasvattaminen</c:v>
                </c:pt>
                <c:pt idx="9">
                  <c:v>Osaamisen kehittämisen strateginen kumppanuus ja/tai osaamisen pitkäjänteinen kehittäminen</c:v>
                </c:pt>
                <c:pt idx="10">
                  <c:v>Osallisuus tai tietoinen sijoittautuminen huippuosaamisen ekosysteemiin</c:v>
                </c:pt>
                <c:pt idx="11">
                  <c:v>Yrityskuvan tai työntekijäkokemuksen parantaminen</c:v>
                </c:pt>
                <c:pt idx="12">
                  <c:v>Yrityksen omistajan- tai sukupolvenvaihdoksen tekeminen</c:v>
                </c:pt>
              </c:strCache>
            </c:strRef>
          </c:cat>
          <c:val>
            <c:numRef>
              <c:f>Sheet1!$M$5:$M$17</c:f>
              <c:numCache>
                <c:formatCode>General</c:formatCode>
                <c:ptCount val="13"/>
              </c:numCache>
            </c:numRef>
          </c:val>
          <c:extLst>
            <c:ext xmlns:c16="http://schemas.microsoft.com/office/drawing/2014/chart" uri="{C3380CC4-5D6E-409C-BE32-E72D297353CC}">
              <c16:uniqueId val="{00000000-355C-4812-B80A-F1CD7ABC2243}"/>
            </c:ext>
          </c:extLst>
        </c:ser>
        <c:dLbls>
          <c:showLegendKey val="0"/>
          <c:showVal val="0"/>
          <c:showCatName val="0"/>
          <c:showSerName val="0"/>
          <c:showPercent val="0"/>
          <c:showBubbleSize val="0"/>
        </c:dLbls>
        <c:gapWidth val="45"/>
        <c:overlap val="-1"/>
        <c:axId val="-1640942432"/>
        <c:axId val="-1640942976"/>
      </c:barChart>
      <c:scatterChart>
        <c:scatterStyle val="lineMarker"/>
        <c:varyColors val="0"/>
        <c:ser>
          <c:idx val="1"/>
          <c:order val="1"/>
          <c:tx>
            <c:strRef>
              <c:f>Sheet1!$B$4</c:f>
              <c:strCache>
                <c:ptCount val="1"/>
                <c:pt idx="0">
                  <c:v>Hausjärvi, n=11</c:v>
                </c:pt>
              </c:strCache>
            </c:strRef>
          </c:tx>
          <c:spPr>
            <a:ln w="19050" cap="rnd">
              <a:solidFill>
                <a:srgbClr val="06309E"/>
              </a:solidFill>
              <a:round/>
            </a:ln>
            <a:effectLst/>
          </c:spPr>
          <c:marker>
            <c:symbol val="circle"/>
            <c:size val="8"/>
            <c:spPr>
              <a:solidFill>
                <a:srgbClr val="06309E"/>
              </a:solidFill>
              <a:ln>
                <a:solidFill>
                  <a:srgbClr val="06309E"/>
                </a:solidFill>
              </a:ln>
            </c:spPr>
          </c:marker>
          <c:xVal>
            <c:numRef>
              <c:f>Sheet1!$B$5:$B$17</c:f>
              <c:numCache>
                <c:formatCode>General</c:formatCode>
                <c:ptCount val="13"/>
                <c:pt idx="0">
                  <c:v>3.82</c:v>
                </c:pt>
                <c:pt idx="1">
                  <c:v>3.55</c:v>
                </c:pt>
                <c:pt idx="2">
                  <c:v>3.36</c:v>
                </c:pt>
                <c:pt idx="3">
                  <c:v>3.18</c:v>
                </c:pt>
                <c:pt idx="4">
                  <c:v>3.09</c:v>
                </c:pt>
                <c:pt idx="5">
                  <c:v>2.82</c:v>
                </c:pt>
                <c:pt idx="6">
                  <c:v>2.73</c:v>
                </c:pt>
                <c:pt idx="7">
                  <c:v>2.6</c:v>
                </c:pt>
                <c:pt idx="8">
                  <c:v>2.4500000000000002</c:v>
                </c:pt>
                <c:pt idx="9">
                  <c:v>2.4500000000000002</c:v>
                </c:pt>
                <c:pt idx="10">
                  <c:v>2.36</c:v>
                </c:pt>
                <c:pt idx="11">
                  <c:v>2.36</c:v>
                </c:pt>
                <c:pt idx="12">
                  <c:v>2</c:v>
                </c:pt>
              </c:numCache>
            </c:numRef>
          </c:xVal>
          <c:yVal>
            <c:numRef>
              <c:f>Sheet1!$N$5:$N$17</c:f>
              <c:numCache>
                <c:formatCode>0.0</c:formatCode>
                <c:ptCount val="13"/>
                <c:pt idx="0">
                  <c:v>96.153846153846146</c:v>
                </c:pt>
                <c:pt idx="1">
                  <c:v>88.461538461538453</c:v>
                </c:pt>
                <c:pt idx="2">
                  <c:v>80.769230769230759</c:v>
                </c:pt>
                <c:pt idx="3">
                  <c:v>73.076923076923066</c:v>
                </c:pt>
                <c:pt idx="4">
                  <c:v>65.384615384615373</c:v>
                </c:pt>
                <c:pt idx="5">
                  <c:v>57.692307692307679</c:v>
                </c:pt>
                <c:pt idx="6">
                  <c:v>49.999999999999986</c:v>
                </c:pt>
                <c:pt idx="7">
                  <c:v>42.307692307692292</c:v>
                </c:pt>
                <c:pt idx="8">
                  <c:v>34.615384615384599</c:v>
                </c:pt>
                <c:pt idx="9">
                  <c:v>26.923076923076906</c:v>
                </c:pt>
                <c:pt idx="10">
                  <c:v>19.230769230769212</c:v>
                </c:pt>
                <c:pt idx="11">
                  <c:v>11.538461538461519</c:v>
                </c:pt>
                <c:pt idx="12">
                  <c:v>3.8461538461538263</c:v>
                </c:pt>
              </c:numCache>
            </c:numRef>
          </c:yVal>
          <c:smooth val="1"/>
          <c:extLst>
            <c:ext xmlns:c16="http://schemas.microsoft.com/office/drawing/2014/chart" uri="{C3380CC4-5D6E-409C-BE32-E72D297353CC}">
              <c16:uniqueId val="{00000001-355C-4812-B80A-F1CD7ABC2243}"/>
            </c:ext>
          </c:extLst>
        </c:ser>
        <c:ser>
          <c:idx val="2"/>
          <c:order val="2"/>
          <c:tx>
            <c:strRef>
              <c:f>Sheet1!$C$4</c:f>
              <c:strCache>
                <c:ptCount val="1"/>
                <c:pt idx="0">
                  <c:v>Kasvukäytävä 2022</c:v>
                </c:pt>
              </c:strCache>
            </c:strRef>
          </c:tx>
          <c:spPr>
            <a:ln w="19050">
              <a:solidFill>
                <a:srgbClr val="AAC944"/>
              </a:solidFill>
            </a:ln>
          </c:spPr>
          <c:marker>
            <c:symbol val="triangle"/>
            <c:size val="8"/>
            <c:spPr>
              <a:solidFill>
                <a:srgbClr val="AAC944"/>
              </a:solidFill>
              <a:ln>
                <a:solidFill>
                  <a:srgbClr val="AAC944"/>
                </a:solidFill>
              </a:ln>
            </c:spPr>
          </c:marker>
          <c:xVal>
            <c:numRef>
              <c:f>Sheet1!$C$5:$C$17</c:f>
              <c:numCache>
                <c:formatCode>General</c:formatCode>
                <c:ptCount val="13"/>
                <c:pt idx="0">
                  <c:v>3.49</c:v>
                </c:pt>
                <c:pt idx="1">
                  <c:v>3.56</c:v>
                </c:pt>
                <c:pt idx="2">
                  <c:v>3.27</c:v>
                </c:pt>
                <c:pt idx="3">
                  <c:v>2.95</c:v>
                </c:pt>
                <c:pt idx="4">
                  <c:v>3.18</c:v>
                </c:pt>
                <c:pt idx="5">
                  <c:v>2.98</c:v>
                </c:pt>
                <c:pt idx="6">
                  <c:v>2.78</c:v>
                </c:pt>
                <c:pt idx="7">
                  <c:v>2.76</c:v>
                </c:pt>
                <c:pt idx="8">
                  <c:v>2.66</c:v>
                </c:pt>
                <c:pt idx="9">
                  <c:v>3.02</c:v>
                </c:pt>
                <c:pt idx="10">
                  <c:v>2.65</c:v>
                </c:pt>
                <c:pt idx="11">
                  <c:v>3.03</c:v>
                </c:pt>
                <c:pt idx="12">
                  <c:v>1.82</c:v>
                </c:pt>
              </c:numCache>
            </c:numRef>
          </c:xVal>
          <c:yVal>
            <c:numRef>
              <c:f>Sheet1!$N$5:$N$17</c:f>
              <c:numCache>
                <c:formatCode>0.0</c:formatCode>
                <c:ptCount val="13"/>
                <c:pt idx="0">
                  <c:v>96.153846153846146</c:v>
                </c:pt>
                <c:pt idx="1">
                  <c:v>88.461538461538453</c:v>
                </c:pt>
                <c:pt idx="2">
                  <c:v>80.769230769230759</c:v>
                </c:pt>
                <c:pt idx="3">
                  <c:v>73.076923076923066</c:v>
                </c:pt>
                <c:pt idx="4">
                  <c:v>65.384615384615373</c:v>
                </c:pt>
                <c:pt idx="5">
                  <c:v>57.692307692307679</c:v>
                </c:pt>
                <c:pt idx="6">
                  <c:v>49.999999999999986</c:v>
                </c:pt>
                <c:pt idx="7">
                  <c:v>42.307692307692292</c:v>
                </c:pt>
                <c:pt idx="8">
                  <c:v>34.615384615384599</c:v>
                </c:pt>
                <c:pt idx="9">
                  <c:v>26.923076923076906</c:v>
                </c:pt>
                <c:pt idx="10">
                  <c:v>19.230769230769212</c:v>
                </c:pt>
                <c:pt idx="11">
                  <c:v>11.538461538461519</c:v>
                </c:pt>
                <c:pt idx="12">
                  <c:v>3.8461538461538263</c:v>
                </c:pt>
              </c:numCache>
            </c:numRef>
          </c:yVal>
          <c:smooth val="1"/>
          <c:extLst>
            <c:ext xmlns:c16="http://schemas.microsoft.com/office/drawing/2014/chart" uri="{C3380CC4-5D6E-409C-BE32-E72D297353CC}">
              <c16:uniqueId val="{00000002-355C-4812-B80A-F1CD7ABC2243}"/>
            </c:ext>
          </c:extLst>
        </c:ser>
        <c:ser>
          <c:idx val="3"/>
          <c:order val="3"/>
          <c:tx>
            <c:strRef>
              <c:f>Sheet1!$D$4</c:f>
              <c:strCache>
                <c:ptCount val="1"/>
                <c:pt idx="0">
                  <c:v>Sitra 2021</c:v>
                </c:pt>
              </c:strCache>
            </c:strRef>
          </c:tx>
          <c:spPr>
            <a:ln w="19050">
              <a:solidFill>
                <a:srgbClr val="BDD7EE"/>
              </a:solidFill>
            </a:ln>
          </c:spPr>
          <c:marker>
            <c:symbol val="diamond"/>
            <c:size val="8"/>
            <c:spPr>
              <a:solidFill>
                <a:srgbClr val="BDD7EE"/>
              </a:solidFill>
              <a:ln>
                <a:solidFill>
                  <a:srgbClr val="BDD7EE"/>
                </a:solidFill>
              </a:ln>
            </c:spPr>
          </c:marker>
          <c:xVal>
            <c:numRef>
              <c:f>Sheet1!$D$5:$D$17</c:f>
              <c:numCache>
                <c:formatCode>General</c:formatCode>
                <c:ptCount val="13"/>
                <c:pt idx="0">
                  <c:v>3.51</c:v>
                </c:pt>
                <c:pt idx="1">
                  <c:v>3.55</c:v>
                </c:pt>
                <c:pt idx="2">
                  <c:v>3.46</c:v>
                </c:pt>
                <c:pt idx="3">
                  <c:v>2.96</c:v>
                </c:pt>
                <c:pt idx="4">
                  <c:v>3.32</c:v>
                </c:pt>
                <c:pt idx="5">
                  <c:v>3.08</c:v>
                </c:pt>
                <c:pt idx="6">
                  <c:v>2.8</c:v>
                </c:pt>
                <c:pt idx="7">
                  <c:v>2.83</c:v>
                </c:pt>
                <c:pt idx="8">
                  <c:v>2.67</c:v>
                </c:pt>
                <c:pt idx="9">
                  <c:v>3.09</c:v>
                </c:pt>
                <c:pt idx="10">
                  <c:v>2.63</c:v>
                </c:pt>
                <c:pt idx="11">
                  <c:v>3.13</c:v>
                </c:pt>
                <c:pt idx="12">
                  <c:v>1.86</c:v>
                </c:pt>
              </c:numCache>
            </c:numRef>
          </c:xVal>
          <c:yVal>
            <c:numRef>
              <c:f>Sheet1!$N$5:$N$17</c:f>
              <c:numCache>
                <c:formatCode>0.0</c:formatCode>
                <c:ptCount val="13"/>
                <c:pt idx="0">
                  <c:v>96.153846153846146</c:v>
                </c:pt>
                <c:pt idx="1">
                  <c:v>88.461538461538453</c:v>
                </c:pt>
                <c:pt idx="2">
                  <c:v>80.769230769230759</c:v>
                </c:pt>
                <c:pt idx="3">
                  <c:v>73.076923076923066</c:v>
                </c:pt>
                <c:pt idx="4">
                  <c:v>65.384615384615373</c:v>
                </c:pt>
                <c:pt idx="5">
                  <c:v>57.692307692307679</c:v>
                </c:pt>
                <c:pt idx="6">
                  <c:v>49.999999999999986</c:v>
                </c:pt>
                <c:pt idx="7">
                  <c:v>42.307692307692292</c:v>
                </c:pt>
                <c:pt idx="8">
                  <c:v>34.615384615384599</c:v>
                </c:pt>
                <c:pt idx="9">
                  <c:v>26.923076923076906</c:v>
                </c:pt>
                <c:pt idx="10">
                  <c:v>19.230769230769212</c:v>
                </c:pt>
                <c:pt idx="11">
                  <c:v>11.538461538461519</c:v>
                </c:pt>
                <c:pt idx="12">
                  <c:v>3.8461538461538263</c:v>
                </c:pt>
              </c:numCache>
            </c:numRef>
          </c:yVal>
          <c:smooth val="1"/>
          <c:extLst>
            <c:ext xmlns:c16="http://schemas.microsoft.com/office/drawing/2014/chart" uri="{C3380CC4-5D6E-409C-BE32-E72D297353CC}">
              <c16:uniqueId val="{00000003-355C-4812-B80A-F1CD7ABC2243}"/>
            </c:ext>
          </c:extLst>
        </c:ser>
        <c:dLbls>
          <c:showLegendKey val="0"/>
          <c:showVal val="0"/>
          <c:showCatName val="0"/>
          <c:showSerName val="0"/>
          <c:showPercent val="0"/>
          <c:showBubbleSize val="0"/>
        </c:dLbls>
        <c:axId val="-1747508800"/>
        <c:axId val="-1640939168"/>
        <c:extLst>
          <c:ext xmlns:c15="http://schemas.microsoft.com/office/drawing/2012/chart" uri="{02D57815-91ED-43cb-92C2-25804820EDAC}">
            <c15:filteredScatterSeries>
              <c15:ser>
                <c:idx val="4"/>
                <c:order val="4"/>
                <c:tx>
                  <c:strRef>
                    <c:extLst>
                      <c:ext uri="{02D57815-91ED-43cb-92C2-25804820EDAC}">
                        <c15:formulaRef>
                          <c15:sqref>Sheet1!$E$4</c15:sqref>
                        </c15:formulaRef>
                      </c:ext>
                    </c:extLst>
                    <c:strCache>
                      <c:ptCount val="1"/>
                    </c:strCache>
                  </c:strRef>
                </c:tx>
                <c:spPr>
                  <a:ln>
                    <a:solidFill>
                      <a:srgbClr val="FFB200"/>
                    </a:solidFill>
                  </a:ln>
                </c:spPr>
                <c:marker>
                  <c:symbol val="circle"/>
                  <c:size val="5"/>
                  <c:spPr>
                    <a:solidFill>
                      <a:srgbClr val="FFB200"/>
                    </a:solidFill>
                    <a:ln>
                      <a:noFill/>
                    </a:ln>
                  </c:spPr>
                </c:marker>
                <c:xVal>
                  <c:numRef>
                    <c:extLst>
                      <c:ext uri="{02D57815-91ED-43cb-92C2-25804820EDAC}">
                        <c15:formulaRef>
                          <c15:sqref>Sheet1!$E$5:$E$17</c15:sqref>
                        </c15:formulaRef>
                      </c:ext>
                    </c:extLst>
                    <c:numCache>
                      <c:formatCode>General</c:formatCode>
                      <c:ptCount val="13"/>
                    </c:numCache>
                  </c:numRef>
                </c:xVal>
                <c:yVal>
                  <c:numRef>
                    <c:extLst>
                      <c:ext uri="{02D57815-91ED-43cb-92C2-25804820EDAC}">
                        <c15:formulaRef>
                          <c15:sqref>Sheet1!$N$5:$N$17</c15:sqref>
                        </c15:formulaRef>
                      </c:ext>
                    </c:extLst>
                    <c:numCache>
                      <c:formatCode>0.0</c:formatCode>
                      <c:ptCount val="13"/>
                      <c:pt idx="0">
                        <c:v>96.153846153846146</c:v>
                      </c:pt>
                      <c:pt idx="1">
                        <c:v>88.461538461538453</c:v>
                      </c:pt>
                      <c:pt idx="2">
                        <c:v>80.769230769230759</c:v>
                      </c:pt>
                      <c:pt idx="3">
                        <c:v>73.076923076923066</c:v>
                      </c:pt>
                      <c:pt idx="4">
                        <c:v>65.384615384615373</c:v>
                      </c:pt>
                      <c:pt idx="5">
                        <c:v>57.692307692307679</c:v>
                      </c:pt>
                      <c:pt idx="6">
                        <c:v>49.999999999999986</c:v>
                      </c:pt>
                      <c:pt idx="7">
                        <c:v>42.307692307692292</c:v>
                      </c:pt>
                      <c:pt idx="8">
                        <c:v>34.615384615384599</c:v>
                      </c:pt>
                      <c:pt idx="9">
                        <c:v>26.923076923076906</c:v>
                      </c:pt>
                      <c:pt idx="10">
                        <c:v>19.230769230769212</c:v>
                      </c:pt>
                      <c:pt idx="11">
                        <c:v>11.538461538461519</c:v>
                      </c:pt>
                      <c:pt idx="12">
                        <c:v>3.8461538461538263</c:v>
                      </c:pt>
                    </c:numCache>
                  </c:numRef>
                </c:yVal>
                <c:smooth val="1"/>
                <c:extLst>
                  <c:ext xmlns:c16="http://schemas.microsoft.com/office/drawing/2014/chart" uri="{C3380CC4-5D6E-409C-BE32-E72D297353CC}">
                    <c16:uniqueId val="{00000004-355C-4812-B80A-F1CD7ABC2243}"/>
                  </c:ext>
                </c:extLst>
              </c15:ser>
            </c15:filteredScatterSeries>
            <c15:filteredScatterSeries>
              <c15:ser>
                <c:idx val="5"/>
                <c:order val="5"/>
                <c:tx>
                  <c:strRef>
                    <c:extLst xmlns:c15="http://schemas.microsoft.com/office/drawing/2012/chart">
                      <c:ext xmlns:c15="http://schemas.microsoft.com/office/drawing/2012/chart" uri="{02D57815-91ED-43cb-92C2-25804820EDAC}">
                        <c15:formulaRef>
                          <c15:sqref>Sheet1!$F$4</c15:sqref>
                        </c15:formulaRef>
                      </c:ext>
                    </c:extLst>
                    <c:strCache>
                      <c:ptCount val="1"/>
                    </c:strCache>
                  </c:strRef>
                </c:tx>
                <c:spPr>
                  <a:ln>
                    <a:solidFill>
                      <a:srgbClr val="C10F70"/>
                    </a:solidFill>
                  </a:ln>
                </c:spPr>
                <c:marker>
                  <c:symbol val="circle"/>
                  <c:size val="5"/>
                  <c:spPr>
                    <a:solidFill>
                      <a:srgbClr val="C10F70"/>
                    </a:solidFill>
                    <a:ln>
                      <a:noFill/>
                    </a:ln>
                  </c:spPr>
                </c:marker>
                <c:xVal>
                  <c:numRef>
                    <c:extLst xmlns:c15="http://schemas.microsoft.com/office/drawing/2012/chart">
                      <c:ext xmlns:c15="http://schemas.microsoft.com/office/drawing/2012/chart" uri="{02D57815-91ED-43cb-92C2-25804820EDAC}">
                        <c15:formulaRef>
                          <c15:sqref>Sheet1!$F$5:$F$17</c15:sqref>
                        </c15:formulaRef>
                      </c:ext>
                    </c:extLst>
                    <c:numCache>
                      <c:formatCode>General</c:formatCode>
                      <c:ptCount val="13"/>
                    </c:numCache>
                  </c:numRef>
                </c:xVal>
                <c:yVal>
                  <c:numRef>
                    <c:extLst xmlns:c15="http://schemas.microsoft.com/office/drawing/2012/chart">
                      <c:ext xmlns:c15="http://schemas.microsoft.com/office/drawing/2012/chart" uri="{02D57815-91ED-43cb-92C2-25804820EDAC}">
                        <c15:formulaRef>
                          <c15:sqref>Sheet1!$N$5:$N$17</c15:sqref>
                        </c15:formulaRef>
                      </c:ext>
                    </c:extLst>
                    <c:numCache>
                      <c:formatCode>0.0</c:formatCode>
                      <c:ptCount val="13"/>
                      <c:pt idx="0">
                        <c:v>96.153846153846146</c:v>
                      </c:pt>
                      <c:pt idx="1">
                        <c:v>88.461538461538453</c:v>
                      </c:pt>
                      <c:pt idx="2">
                        <c:v>80.769230769230759</c:v>
                      </c:pt>
                      <c:pt idx="3">
                        <c:v>73.076923076923066</c:v>
                      </c:pt>
                      <c:pt idx="4">
                        <c:v>65.384615384615373</c:v>
                      </c:pt>
                      <c:pt idx="5">
                        <c:v>57.692307692307679</c:v>
                      </c:pt>
                      <c:pt idx="6">
                        <c:v>49.999999999999986</c:v>
                      </c:pt>
                      <c:pt idx="7">
                        <c:v>42.307692307692292</c:v>
                      </c:pt>
                      <c:pt idx="8">
                        <c:v>34.615384615384599</c:v>
                      </c:pt>
                      <c:pt idx="9">
                        <c:v>26.923076923076906</c:v>
                      </c:pt>
                      <c:pt idx="10">
                        <c:v>19.230769230769212</c:v>
                      </c:pt>
                      <c:pt idx="11">
                        <c:v>11.538461538461519</c:v>
                      </c:pt>
                      <c:pt idx="12">
                        <c:v>3.8461538461538263</c:v>
                      </c:pt>
                    </c:numCache>
                  </c:numRef>
                </c:yVal>
                <c:smooth val="1"/>
                <c:extLst xmlns:c15="http://schemas.microsoft.com/office/drawing/2012/chart">
                  <c:ext xmlns:c16="http://schemas.microsoft.com/office/drawing/2014/chart" uri="{C3380CC4-5D6E-409C-BE32-E72D297353CC}">
                    <c16:uniqueId val="{00000005-355C-4812-B80A-F1CD7ABC2243}"/>
                  </c:ext>
                </c:extLst>
              </c15:ser>
            </c15:filteredScatterSeries>
            <c15:filteredScatterSeries>
              <c15:ser>
                <c:idx val="6"/>
                <c:order val="6"/>
                <c:tx>
                  <c:strRef>
                    <c:extLst xmlns:c15="http://schemas.microsoft.com/office/drawing/2012/chart">
                      <c:ext xmlns:c15="http://schemas.microsoft.com/office/drawing/2012/chart" uri="{02D57815-91ED-43cb-92C2-25804820EDAC}">
                        <c15:formulaRef>
                          <c15:sqref>Sheet1!$G$4</c15:sqref>
                        </c15:formulaRef>
                      </c:ext>
                    </c:extLst>
                    <c:strCache>
                      <c:ptCount val="1"/>
                    </c:strCache>
                  </c:strRef>
                </c:tx>
                <c:spPr>
                  <a:ln>
                    <a:solidFill>
                      <a:srgbClr val="007ED0"/>
                    </a:solidFill>
                  </a:ln>
                </c:spPr>
                <c:marker>
                  <c:symbol val="circle"/>
                  <c:size val="5"/>
                  <c:spPr>
                    <a:solidFill>
                      <a:srgbClr val="007ED0"/>
                    </a:solidFill>
                    <a:ln>
                      <a:noFill/>
                    </a:ln>
                  </c:spPr>
                </c:marker>
                <c:xVal>
                  <c:numRef>
                    <c:extLst xmlns:c15="http://schemas.microsoft.com/office/drawing/2012/chart">
                      <c:ext xmlns:c15="http://schemas.microsoft.com/office/drawing/2012/chart" uri="{02D57815-91ED-43cb-92C2-25804820EDAC}">
                        <c15:formulaRef>
                          <c15:sqref>Sheet1!$G$5:$G$17</c15:sqref>
                        </c15:formulaRef>
                      </c:ext>
                    </c:extLst>
                    <c:numCache>
                      <c:formatCode>General</c:formatCode>
                      <c:ptCount val="13"/>
                    </c:numCache>
                  </c:numRef>
                </c:xVal>
                <c:yVal>
                  <c:numRef>
                    <c:extLst xmlns:c15="http://schemas.microsoft.com/office/drawing/2012/chart">
                      <c:ext xmlns:c15="http://schemas.microsoft.com/office/drawing/2012/chart" uri="{02D57815-91ED-43cb-92C2-25804820EDAC}">
                        <c15:formulaRef>
                          <c15:sqref>Sheet1!$N$5:$N$17</c15:sqref>
                        </c15:formulaRef>
                      </c:ext>
                    </c:extLst>
                    <c:numCache>
                      <c:formatCode>0.0</c:formatCode>
                      <c:ptCount val="13"/>
                      <c:pt idx="0">
                        <c:v>96.153846153846146</c:v>
                      </c:pt>
                      <c:pt idx="1">
                        <c:v>88.461538461538453</c:v>
                      </c:pt>
                      <c:pt idx="2">
                        <c:v>80.769230769230759</c:v>
                      </c:pt>
                      <c:pt idx="3">
                        <c:v>73.076923076923066</c:v>
                      </c:pt>
                      <c:pt idx="4">
                        <c:v>65.384615384615373</c:v>
                      </c:pt>
                      <c:pt idx="5">
                        <c:v>57.692307692307679</c:v>
                      </c:pt>
                      <c:pt idx="6">
                        <c:v>49.999999999999986</c:v>
                      </c:pt>
                      <c:pt idx="7">
                        <c:v>42.307692307692292</c:v>
                      </c:pt>
                      <c:pt idx="8">
                        <c:v>34.615384615384599</c:v>
                      </c:pt>
                      <c:pt idx="9">
                        <c:v>26.923076923076906</c:v>
                      </c:pt>
                      <c:pt idx="10">
                        <c:v>19.230769230769212</c:v>
                      </c:pt>
                      <c:pt idx="11">
                        <c:v>11.538461538461519</c:v>
                      </c:pt>
                      <c:pt idx="12">
                        <c:v>3.8461538461538263</c:v>
                      </c:pt>
                    </c:numCache>
                  </c:numRef>
                </c:yVal>
                <c:smooth val="1"/>
                <c:extLst xmlns:c15="http://schemas.microsoft.com/office/drawing/2012/chart">
                  <c:ext xmlns:c16="http://schemas.microsoft.com/office/drawing/2014/chart" uri="{C3380CC4-5D6E-409C-BE32-E72D297353CC}">
                    <c16:uniqueId val="{00000006-355C-4812-B80A-F1CD7ABC2243}"/>
                  </c:ext>
                </c:extLst>
              </c15:ser>
            </c15:filteredScatterSeries>
            <c15:filteredScatterSeries>
              <c15:ser>
                <c:idx val="7"/>
                <c:order val="7"/>
                <c:tx>
                  <c:strRef>
                    <c:extLst xmlns:c15="http://schemas.microsoft.com/office/drawing/2012/chart">
                      <c:ext xmlns:c15="http://schemas.microsoft.com/office/drawing/2012/chart" uri="{02D57815-91ED-43cb-92C2-25804820EDAC}">
                        <c15:formulaRef>
                          <c15:sqref>Sheet1!$H$4</c15:sqref>
                        </c15:formulaRef>
                      </c:ext>
                    </c:extLst>
                    <c:strCache>
                      <c:ptCount val="1"/>
                    </c:strCache>
                  </c:strRef>
                </c:tx>
                <c:spPr>
                  <a:ln>
                    <a:solidFill>
                      <a:srgbClr val="70AD47"/>
                    </a:solidFill>
                    <a:prstDash val="solid"/>
                  </a:ln>
                </c:spPr>
                <c:marker>
                  <c:symbol val="circle"/>
                  <c:size val="5"/>
                  <c:spPr>
                    <a:solidFill>
                      <a:srgbClr val="70AD47"/>
                    </a:solidFill>
                    <a:ln>
                      <a:noFill/>
                    </a:ln>
                  </c:spPr>
                </c:marker>
                <c:xVal>
                  <c:numRef>
                    <c:extLst xmlns:c15="http://schemas.microsoft.com/office/drawing/2012/chart">
                      <c:ext xmlns:c15="http://schemas.microsoft.com/office/drawing/2012/chart" uri="{02D57815-91ED-43cb-92C2-25804820EDAC}">
                        <c15:formulaRef>
                          <c15:sqref>Sheet1!$H$5:$H$17</c15:sqref>
                        </c15:formulaRef>
                      </c:ext>
                    </c:extLst>
                    <c:numCache>
                      <c:formatCode>General</c:formatCode>
                      <c:ptCount val="13"/>
                    </c:numCache>
                  </c:numRef>
                </c:xVal>
                <c:yVal>
                  <c:numRef>
                    <c:extLst xmlns:c15="http://schemas.microsoft.com/office/drawing/2012/chart">
                      <c:ext xmlns:c15="http://schemas.microsoft.com/office/drawing/2012/chart" uri="{02D57815-91ED-43cb-92C2-25804820EDAC}">
                        <c15:formulaRef>
                          <c15:sqref>Sheet1!$N$5:$N$17</c15:sqref>
                        </c15:formulaRef>
                      </c:ext>
                    </c:extLst>
                    <c:numCache>
                      <c:formatCode>0.0</c:formatCode>
                      <c:ptCount val="13"/>
                      <c:pt idx="0">
                        <c:v>96.153846153846146</c:v>
                      </c:pt>
                      <c:pt idx="1">
                        <c:v>88.461538461538453</c:v>
                      </c:pt>
                      <c:pt idx="2">
                        <c:v>80.769230769230759</c:v>
                      </c:pt>
                      <c:pt idx="3">
                        <c:v>73.076923076923066</c:v>
                      </c:pt>
                      <c:pt idx="4">
                        <c:v>65.384615384615373</c:v>
                      </c:pt>
                      <c:pt idx="5">
                        <c:v>57.692307692307679</c:v>
                      </c:pt>
                      <c:pt idx="6">
                        <c:v>49.999999999999986</c:v>
                      </c:pt>
                      <c:pt idx="7">
                        <c:v>42.307692307692292</c:v>
                      </c:pt>
                      <c:pt idx="8">
                        <c:v>34.615384615384599</c:v>
                      </c:pt>
                      <c:pt idx="9">
                        <c:v>26.923076923076906</c:v>
                      </c:pt>
                      <c:pt idx="10">
                        <c:v>19.230769230769212</c:v>
                      </c:pt>
                      <c:pt idx="11">
                        <c:v>11.538461538461519</c:v>
                      </c:pt>
                      <c:pt idx="12">
                        <c:v>3.8461538461538263</c:v>
                      </c:pt>
                    </c:numCache>
                  </c:numRef>
                </c:yVal>
                <c:smooth val="1"/>
                <c:extLst xmlns:c15="http://schemas.microsoft.com/office/drawing/2012/chart">
                  <c:ext xmlns:c16="http://schemas.microsoft.com/office/drawing/2014/chart" uri="{C3380CC4-5D6E-409C-BE32-E72D297353CC}">
                    <c16:uniqueId val="{00000007-355C-4812-B80A-F1CD7ABC2243}"/>
                  </c:ext>
                </c:extLst>
              </c15:ser>
            </c15:filteredScatterSeries>
            <c15:filteredScatterSeries>
              <c15:ser>
                <c:idx val="8"/>
                <c:order val="8"/>
                <c:tx>
                  <c:strRef>
                    <c:extLst xmlns:c15="http://schemas.microsoft.com/office/drawing/2012/chart">
                      <c:ext xmlns:c15="http://schemas.microsoft.com/office/drawing/2012/chart" uri="{02D57815-91ED-43cb-92C2-25804820EDAC}">
                        <c15:formulaRef>
                          <c15:sqref>Sheet1!$I$4</c15:sqref>
                        </c15:formulaRef>
                      </c:ext>
                    </c:extLst>
                    <c:strCache>
                      <c:ptCount val="1"/>
                    </c:strCache>
                  </c:strRef>
                </c:tx>
                <c:spPr>
                  <a:ln>
                    <a:solidFill>
                      <a:srgbClr val="F39FC7"/>
                    </a:solidFill>
                  </a:ln>
                </c:spPr>
                <c:marker>
                  <c:symbol val="circle"/>
                  <c:size val="5"/>
                  <c:spPr>
                    <a:solidFill>
                      <a:srgbClr val="F39FC7"/>
                    </a:solidFill>
                    <a:ln>
                      <a:noFill/>
                    </a:ln>
                  </c:spPr>
                </c:marker>
                <c:xVal>
                  <c:numRef>
                    <c:extLst xmlns:c15="http://schemas.microsoft.com/office/drawing/2012/chart">
                      <c:ext xmlns:c15="http://schemas.microsoft.com/office/drawing/2012/chart" uri="{02D57815-91ED-43cb-92C2-25804820EDAC}">
                        <c15:formulaRef>
                          <c15:sqref>Sheet1!$I$5:$I$17</c15:sqref>
                        </c15:formulaRef>
                      </c:ext>
                    </c:extLst>
                    <c:numCache>
                      <c:formatCode>General</c:formatCode>
                      <c:ptCount val="13"/>
                    </c:numCache>
                  </c:numRef>
                </c:xVal>
                <c:yVal>
                  <c:numRef>
                    <c:extLst xmlns:c15="http://schemas.microsoft.com/office/drawing/2012/chart">
                      <c:ext xmlns:c15="http://schemas.microsoft.com/office/drawing/2012/chart" uri="{02D57815-91ED-43cb-92C2-25804820EDAC}">
                        <c15:formulaRef>
                          <c15:sqref>Sheet1!$N$5:$N$17</c15:sqref>
                        </c15:formulaRef>
                      </c:ext>
                    </c:extLst>
                    <c:numCache>
                      <c:formatCode>0.0</c:formatCode>
                      <c:ptCount val="13"/>
                      <c:pt idx="0">
                        <c:v>96.153846153846146</c:v>
                      </c:pt>
                      <c:pt idx="1">
                        <c:v>88.461538461538453</c:v>
                      </c:pt>
                      <c:pt idx="2">
                        <c:v>80.769230769230759</c:v>
                      </c:pt>
                      <c:pt idx="3">
                        <c:v>73.076923076923066</c:v>
                      </c:pt>
                      <c:pt idx="4">
                        <c:v>65.384615384615373</c:v>
                      </c:pt>
                      <c:pt idx="5">
                        <c:v>57.692307692307679</c:v>
                      </c:pt>
                      <c:pt idx="6">
                        <c:v>49.999999999999986</c:v>
                      </c:pt>
                      <c:pt idx="7">
                        <c:v>42.307692307692292</c:v>
                      </c:pt>
                      <c:pt idx="8">
                        <c:v>34.615384615384599</c:v>
                      </c:pt>
                      <c:pt idx="9">
                        <c:v>26.923076923076906</c:v>
                      </c:pt>
                      <c:pt idx="10">
                        <c:v>19.230769230769212</c:v>
                      </c:pt>
                      <c:pt idx="11">
                        <c:v>11.538461538461519</c:v>
                      </c:pt>
                      <c:pt idx="12">
                        <c:v>3.8461538461538263</c:v>
                      </c:pt>
                    </c:numCache>
                  </c:numRef>
                </c:yVal>
                <c:smooth val="1"/>
                <c:extLst xmlns:c15="http://schemas.microsoft.com/office/drawing/2012/chart">
                  <c:ext xmlns:c16="http://schemas.microsoft.com/office/drawing/2014/chart" uri="{C3380CC4-5D6E-409C-BE32-E72D297353CC}">
                    <c16:uniqueId val="{00000008-355C-4812-B80A-F1CD7ABC2243}"/>
                  </c:ext>
                </c:extLst>
              </c15:ser>
            </c15:filteredScatterSeries>
            <c15:filteredScatterSeries>
              <c15:ser>
                <c:idx val="9"/>
                <c:order val="9"/>
                <c:tx>
                  <c:strRef>
                    <c:extLst xmlns:c15="http://schemas.microsoft.com/office/drawing/2012/chart">
                      <c:ext xmlns:c15="http://schemas.microsoft.com/office/drawing/2012/chart" uri="{02D57815-91ED-43cb-92C2-25804820EDAC}">
                        <c15:formulaRef>
                          <c15:sqref>Sheet1!$J$4</c15:sqref>
                        </c15:formulaRef>
                      </c:ext>
                    </c:extLst>
                    <c:strCache>
                      <c:ptCount val="1"/>
                    </c:strCache>
                  </c:strRef>
                </c:tx>
                <c:spPr>
                  <a:ln>
                    <a:solidFill>
                      <a:srgbClr val="2A6370"/>
                    </a:solidFill>
                  </a:ln>
                </c:spPr>
                <c:marker>
                  <c:symbol val="circle"/>
                  <c:size val="5"/>
                  <c:spPr>
                    <a:solidFill>
                      <a:srgbClr val="2A6370"/>
                    </a:solidFill>
                    <a:ln>
                      <a:noFill/>
                    </a:ln>
                  </c:spPr>
                </c:marker>
                <c:xVal>
                  <c:numRef>
                    <c:extLst xmlns:c15="http://schemas.microsoft.com/office/drawing/2012/chart">
                      <c:ext xmlns:c15="http://schemas.microsoft.com/office/drawing/2012/chart" uri="{02D57815-91ED-43cb-92C2-25804820EDAC}">
                        <c15:formulaRef>
                          <c15:sqref>Sheet1!$J$5:$J$17</c15:sqref>
                        </c15:formulaRef>
                      </c:ext>
                    </c:extLst>
                    <c:numCache>
                      <c:formatCode>General</c:formatCode>
                      <c:ptCount val="13"/>
                    </c:numCache>
                  </c:numRef>
                </c:xVal>
                <c:yVal>
                  <c:numRef>
                    <c:extLst xmlns:c15="http://schemas.microsoft.com/office/drawing/2012/chart">
                      <c:ext xmlns:c15="http://schemas.microsoft.com/office/drawing/2012/chart" uri="{02D57815-91ED-43cb-92C2-25804820EDAC}">
                        <c15:formulaRef>
                          <c15:sqref>Sheet1!$N$5:$N$17</c15:sqref>
                        </c15:formulaRef>
                      </c:ext>
                    </c:extLst>
                    <c:numCache>
                      <c:formatCode>0.0</c:formatCode>
                      <c:ptCount val="13"/>
                      <c:pt idx="0">
                        <c:v>96.153846153846146</c:v>
                      </c:pt>
                      <c:pt idx="1">
                        <c:v>88.461538461538453</c:v>
                      </c:pt>
                      <c:pt idx="2">
                        <c:v>80.769230769230759</c:v>
                      </c:pt>
                      <c:pt idx="3">
                        <c:v>73.076923076923066</c:v>
                      </c:pt>
                      <c:pt idx="4">
                        <c:v>65.384615384615373</c:v>
                      </c:pt>
                      <c:pt idx="5">
                        <c:v>57.692307692307679</c:v>
                      </c:pt>
                      <c:pt idx="6">
                        <c:v>49.999999999999986</c:v>
                      </c:pt>
                      <c:pt idx="7">
                        <c:v>42.307692307692292</c:v>
                      </c:pt>
                      <c:pt idx="8">
                        <c:v>34.615384615384599</c:v>
                      </c:pt>
                      <c:pt idx="9">
                        <c:v>26.923076923076906</c:v>
                      </c:pt>
                      <c:pt idx="10">
                        <c:v>19.230769230769212</c:v>
                      </c:pt>
                      <c:pt idx="11">
                        <c:v>11.538461538461519</c:v>
                      </c:pt>
                      <c:pt idx="12">
                        <c:v>3.8461538461538263</c:v>
                      </c:pt>
                    </c:numCache>
                  </c:numRef>
                </c:yVal>
                <c:smooth val="1"/>
                <c:extLst xmlns:c15="http://schemas.microsoft.com/office/drawing/2012/chart">
                  <c:ext xmlns:c16="http://schemas.microsoft.com/office/drawing/2014/chart" uri="{C3380CC4-5D6E-409C-BE32-E72D297353CC}">
                    <c16:uniqueId val="{00000009-355C-4812-B80A-F1CD7ABC2243}"/>
                  </c:ext>
                </c:extLst>
              </c15:ser>
            </c15:filteredScatterSeries>
            <c15:filteredScatterSeries>
              <c15:ser>
                <c:idx val="10"/>
                <c:order val="10"/>
                <c:tx>
                  <c:strRef>
                    <c:extLst xmlns:c15="http://schemas.microsoft.com/office/drawing/2012/chart">
                      <c:ext xmlns:c15="http://schemas.microsoft.com/office/drawing/2012/chart" uri="{02D57815-91ED-43cb-92C2-25804820EDAC}">
                        <c15:formulaRef>
                          <c15:sqref>Sheet1!$K$4</c15:sqref>
                        </c15:formulaRef>
                      </c:ext>
                    </c:extLst>
                    <c:strCache>
                      <c:ptCount val="1"/>
                    </c:strCache>
                  </c:strRef>
                </c:tx>
                <c:spPr>
                  <a:ln>
                    <a:solidFill>
                      <a:srgbClr val="FFD966"/>
                    </a:solidFill>
                  </a:ln>
                </c:spPr>
                <c:marker>
                  <c:symbol val="circle"/>
                  <c:size val="5"/>
                  <c:spPr>
                    <a:solidFill>
                      <a:srgbClr val="FFD966"/>
                    </a:solidFill>
                    <a:ln>
                      <a:noFill/>
                    </a:ln>
                  </c:spPr>
                </c:marker>
                <c:xVal>
                  <c:numRef>
                    <c:extLst xmlns:c15="http://schemas.microsoft.com/office/drawing/2012/chart">
                      <c:ext xmlns:c15="http://schemas.microsoft.com/office/drawing/2012/chart" uri="{02D57815-91ED-43cb-92C2-25804820EDAC}">
                        <c15:formulaRef>
                          <c15:sqref>Sheet1!$K$5:$K$17</c15:sqref>
                        </c15:formulaRef>
                      </c:ext>
                    </c:extLst>
                    <c:numCache>
                      <c:formatCode>General</c:formatCode>
                      <c:ptCount val="13"/>
                    </c:numCache>
                  </c:numRef>
                </c:xVal>
                <c:yVal>
                  <c:numRef>
                    <c:extLst xmlns:c15="http://schemas.microsoft.com/office/drawing/2012/chart">
                      <c:ext xmlns:c15="http://schemas.microsoft.com/office/drawing/2012/chart" uri="{02D57815-91ED-43cb-92C2-25804820EDAC}">
                        <c15:formulaRef>
                          <c15:sqref>Sheet1!$N$5:$N$17</c15:sqref>
                        </c15:formulaRef>
                      </c:ext>
                    </c:extLst>
                    <c:numCache>
                      <c:formatCode>0.0</c:formatCode>
                      <c:ptCount val="13"/>
                      <c:pt idx="0">
                        <c:v>96.153846153846146</c:v>
                      </c:pt>
                      <c:pt idx="1">
                        <c:v>88.461538461538453</c:v>
                      </c:pt>
                      <c:pt idx="2">
                        <c:v>80.769230769230759</c:v>
                      </c:pt>
                      <c:pt idx="3">
                        <c:v>73.076923076923066</c:v>
                      </c:pt>
                      <c:pt idx="4">
                        <c:v>65.384615384615373</c:v>
                      </c:pt>
                      <c:pt idx="5">
                        <c:v>57.692307692307679</c:v>
                      </c:pt>
                      <c:pt idx="6">
                        <c:v>49.999999999999986</c:v>
                      </c:pt>
                      <c:pt idx="7">
                        <c:v>42.307692307692292</c:v>
                      </c:pt>
                      <c:pt idx="8">
                        <c:v>34.615384615384599</c:v>
                      </c:pt>
                      <c:pt idx="9">
                        <c:v>26.923076923076906</c:v>
                      </c:pt>
                      <c:pt idx="10">
                        <c:v>19.230769230769212</c:v>
                      </c:pt>
                      <c:pt idx="11">
                        <c:v>11.538461538461519</c:v>
                      </c:pt>
                      <c:pt idx="12">
                        <c:v>3.8461538461538263</c:v>
                      </c:pt>
                    </c:numCache>
                  </c:numRef>
                </c:yVal>
                <c:smooth val="1"/>
                <c:extLst xmlns:c15="http://schemas.microsoft.com/office/drawing/2012/chart">
                  <c:ext xmlns:c16="http://schemas.microsoft.com/office/drawing/2014/chart" uri="{C3380CC4-5D6E-409C-BE32-E72D297353CC}">
                    <c16:uniqueId val="{0000000A-355C-4812-B80A-F1CD7ABC2243}"/>
                  </c:ext>
                </c:extLst>
              </c15:ser>
            </c15:filteredScatterSeries>
          </c:ext>
        </c:extLst>
      </c:scatterChart>
      <c:valAx>
        <c:axId val="-1747508800"/>
        <c:scaling>
          <c:orientation val="minMax"/>
          <c:max val="5"/>
          <c:min val="1"/>
        </c:scaling>
        <c:delete val="0"/>
        <c:axPos val="b"/>
        <c:majorGridlines>
          <c:spPr>
            <a:ln w="9525" cap="flat" cmpd="sng" algn="ctr">
              <a:solidFill>
                <a:srgbClr val="A0A0A0"/>
              </a:solidFill>
              <a:prstDash val="dash"/>
              <a:round/>
            </a:ln>
            <a:effectLst/>
          </c:spPr>
        </c:majorGridlines>
        <c:title>
          <c:tx>
            <c:rich>
              <a:bodyPr/>
              <a:lstStyle/>
              <a:p>
                <a:pPr>
                  <a:defRPr/>
                </a:pPr>
                <a:r>
                  <a:rPr lang="fi-FI"/>
                  <a:t>Keskiarvo 1-5 (1=Ei ole vaikutusta, 5=Erittäin paljon vaikutusta)</a:t>
                </a:r>
              </a:p>
            </c:rich>
          </c:tx>
          <c:layout>
            <c:manualLayout>
              <c:xMode val="edge"/>
              <c:yMode val="edge"/>
              <c:x val="0.46472075563497567"/>
              <c:y val="0.92920121964438718"/>
            </c:manualLayout>
          </c:layout>
          <c:overlay val="0"/>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fi-FI"/>
          </a:p>
        </c:txPr>
        <c:crossAx val="-1640939168"/>
        <c:crosses val="autoZero"/>
        <c:crossBetween val="midCat"/>
        <c:majorUnit val="1"/>
      </c:valAx>
      <c:valAx>
        <c:axId val="-1640939168"/>
        <c:scaling>
          <c:orientation val="minMax"/>
          <c:max val="100"/>
          <c:min val="0"/>
        </c:scaling>
        <c:delete val="0"/>
        <c:axPos val="l"/>
        <c:numFmt formatCode="0.0" sourceLinked="1"/>
        <c:majorTickMark val="none"/>
        <c:minorTickMark val="none"/>
        <c:tickLblPos val="none"/>
        <c:spPr>
          <a:ln>
            <a:noFill/>
          </a:ln>
        </c:spPr>
        <c:crossAx val="-1747508800"/>
        <c:crossesAt val="0"/>
        <c:crossBetween val="midCat"/>
      </c:valAx>
      <c:valAx>
        <c:axId val="-1640942976"/>
        <c:scaling>
          <c:orientation val="minMax"/>
          <c:max val="10"/>
          <c:min val="4"/>
        </c:scaling>
        <c:delete val="0"/>
        <c:axPos val="t"/>
        <c:numFmt formatCode="General" sourceLinked="1"/>
        <c:majorTickMark val="out"/>
        <c:minorTickMark val="out"/>
        <c:tickLblPos val="none"/>
        <c:spPr>
          <a:ln>
            <a:noFill/>
          </a:ln>
        </c:spPr>
        <c:crossAx val="-1640942432"/>
        <c:crossesAt val="16"/>
        <c:crossBetween val="between"/>
      </c:valAx>
      <c:catAx>
        <c:axId val="-1640942432"/>
        <c:scaling>
          <c:orientation val="maxMin"/>
        </c:scaling>
        <c:delete val="0"/>
        <c:axPos val="l"/>
        <c:numFmt formatCode="General" sourceLinked="1"/>
        <c:majorTickMark val="none"/>
        <c:minorTickMark val="none"/>
        <c:tickLblPos val="nextTo"/>
        <c:txPr>
          <a:bodyPr/>
          <a:lstStyle/>
          <a:p>
            <a:pPr>
              <a:defRPr sz="900"/>
            </a:pPr>
            <a:endParaRPr lang="fi-FI"/>
          </a:p>
        </c:txPr>
        <c:crossAx val="-1640942976"/>
        <c:crosses val="autoZero"/>
        <c:auto val="1"/>
        <c:lblAlgn val="ctr"/>
        <c:lblOffset val="100"/>
        <c:tickLblSkip val="1"/>
        <c:noMultiLvlLbl val="0"/>
      </c:catAx>
      <c:spPr>
        <a:noFill/>
        <a:ln w="25400">
          <a:noFill/>
        </a:ln>
        <a:effectLst/>
      </c:spPr>
    </c:plotArea>
    <c:legend>
      <c:legendPos val="r"/>
      <c:layout>
        <c:manualLayout>
          <c:xMode val="edge"/>
          <c:yMode val="edge"/>
          <c:x val="0.82814427380308131"/>
          <c:y val="0.42523721329614184"/>
          <c:w val="0.1412717708075534"/>
          <c:h val="0.43782652222037843"/>
        </c:manualLayout>
      </c:layout>
      <c:overlay val="1"/>
      <c:txPr>
        <a:bodyPr/>
        <a:lstStyle/>
        <a:p>
          <a:pPr>
            <a:defRPr sz="1400"/>
          </a:pPr>
          <a:endParaRPr lang="fi-FI"/>
        </a:p>
      </c:txPr>
    </c:legend>
    <c:plotVisOnly val="1"/>
    <c:dispBlanksAs val="gap"/>
    <c:showDLblsOverMax val="0"/>
  </c:chart>
  <c:spPr>
    <a:noFill/>
    <a:ln>
      <a:noFill/>
    </a:ln>
    <a:effectLst/>
  </c:spPr>
  <c:txPr>
    <a:bodyPr/>
    <a:lstStyle/>
    <a:p>
      <a:pPr>
        <a:defRPr sz="1100">
          <a:solidFill>
            <a:srgbClr val="323232"/>
          </a:solidFill>
          <a:latin typeface="Helvetica" panose="020B0604020202020204" pitchFamily="34" charset="0"/>
          <a:cs typeface="Helvetica" panose="020B0604020202020204" pitchFamily="34" charset="0"/>
        </a:defRPr>
      </a:pPr>
      <a:endParaRPr lang="fi-FI"/>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B127B3-863C-425E-8BB3-A7105839592C}" type="datetimeFigureOut">
              <a:rPr lang="fi-FI" smtClean="0"/>
              <a:t>9.2.2023</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6AC304-3004-4C4C-82C1-528F5C5A595B}" type="slidenum">
              <a:rPr lang="fi-FI" smtClean="0"/>
              <a:t>‹#›</a:t>
            </a:fld>
            <a:endParaRPr lang="fi-FI"/>
          </a:p>
        </p:txBody>
      </p:sp>
    </p:spTree>
    <p:extLst>
      <p:ext uri="{BB962C8B-B14F-4D97-AF65-F5344CB8AC3E}">
        <p14:creationId xmlns:p14="http://schemas.microsoft.com/office/powerpoint/2010/main" val="476738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C5D1E-E85B-06B4-5668-DDDAD9470DB9}"/>
              </a:ext>
            </a:extLst>
          </p:cNvPr>
          <p:cNvSpPr>
            <a:spLocks noGrp="1"/>
          </p:cNvSpPr>
          <p:nvPr>
            <p:ph type="title"/>
          </p:nvPr>
        </p:nvSpPr>
        <p:spPr>
          <a:xfrm>
            <a:off x="719959" y="-344585"/>
            <a:ext cx="10515600" cy="1325563"/>
          </a:xfrm>
        </p:spPr>
        <p:txBody>
          <a:bodyPr/>
          <a:lstStyle/>
          <a:p>
            <a:r>
              <a:rPr lang="en-GB"/>
              <a:t>Click to edit Master title style</a:t>
            </a:r>
            <a:endParaRPr lang="en-FI"/>
          </a:p>
        </p:txBody>
      </p:sp>
      <p:sp>
        <p:nvSpPr>
          <p:cNvPr id="3" name="Content Placeholder 2">
            <a:extLst>
              <a:ext uri="{FF2B5EF4-FFF2-40B4-BE49-F238E27FC236}">
                <a16:creationId xmlns:a16="http://schemas.microsoft.com/office/drawing/2014/main" id="{D92FF8FC-E17E-9F24-6181-BAA71CF5287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5" name="Footer Placeholder 4">
            <a:extLst>
              <a:ext uri="{FF2B5EF4-FFF2-40B4-BE49-F238E27FC236}">
                <a16:creationId xmlns:a16="http://schemas.microsoft.com/office/drawing/2014/main" id="{6F90CFB9-C80C-A312-F289-F8DDB75D49FC}"/>
              </a:ext>
            </a:extLst>
          </p:cNvPr>
          <p:cNvSpPr>
            <a:spLocks noGrp="1"/>
          </p:cNvSpPr>
          <p:nvPr>
            <p:ph type="ftr" sz="quarter" idx="11"/>
          </p:nvPr>
        </p:nvSpPr>
        <p:spPr/>
        <p:txBody>
          <a:bodyPr/>
          <a:lstStyle/>
          <a:p>
            <a:r>
              <a:rPr lang="en-FI" dirty="0"/>
              <a:t>Kalvosarjan nimi</a:t>
            </a:r>
          </a:p>
        </p:txBody>
      </p:sp>
    </p:spTree>
    <p:extLst>
      <p:ext uri="{BB962C8B-B14F-4D97-AF65-F5344CB8AC3E}">
        <p14:creationId xmlns:p14="http://schemas.microsoft.com/office/powerpoint/2010/main" val="4109353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B093AE-E045-9D57-99A6-6A7804E396D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FI"/>
          </a:p>
        </p:txBody>
      </p:sp>
      <p:sp>
        <p:nvSpPr>
          <p:cNvPr id="3" name="Vertical Text Placeholder 2">
            <a:extLst>
              <a:ext uri="{FF2B5EF4-FFF2-40B4-BE49-F238E27FC236}">
                <a16:creationId xmlns:a16="http://schemas.microsoft.com/office/drawing/2014/main" id="{836A2EE5-8638-E25C-81E2-51CA4B914F6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5" name="Footer Placeholder 4">
            <a:extLst>
              <a:ext uri="{FF2B5EF4-FFF2-40B4-BE49-F238E27FC236}">
                <a16:creationId xmlns:a16="http://schemas.microsoft.com/office/drawing/2014/main" id="{C9375400-3515-1F9C-6019-384BCD5EDC26}"/>
              </a:ext>
            </a:extLst>
          </p:cNvPr>
          <p:cNvSpPr>
            <a:spLocks noGrp="1"/>
          </p:cNvSpPr>
          <p:nvPr>
            <p:ph type="ftr" sz="quarter" idx="11"/>
          </p:nvPr>
        </p:nvSpPr>
        <p:spPr/>
        <p:txBody>
          <a:bodyPr/>
          <a:lstStyle/>
          <a:p>
            <a:endParaRPr lang="en-FI"/>
          </a:p>
        </p:txBody>
      </p:sp>
      <p:sp>
        <p:nvSpPr>
          <p:cNvPr id="6" name="Slide Number Placeholder 5">
            <a:extLst>
              <a:ext uri="{FF2B5EF4-FFF2-40B4-BE49-F238E27FC236}">
                <a16:creationId xmlns:a16="http://schemas.microsoft.com/office/drawing/2014/main" id="{D6D5FB95-336E-9CF5-E0AE-13E78F8E6412}"/>
              </a:ext>
            </a:extLst>
          </p:cNvPr>
          <p:cNvSpPr>
            <a:spLocks noGrp="1"/>
          </p:cNvSpPr>
          <p:nvPr>
            <p:ph type="sldNum" sz="quarter" idx="12"/>
          </p:nvPr>
        </p:nvSpPr>
        <p:spPr>
          <a:xfrm>
            <a:off x="8610600" y="6356350"/>
            <a:ext cx="2743200" cy="365125"/>
          </a:xfrm>
          <a:prstGeom prst="rect">
            <a:avLst/>
          </a:prstGeom>
        </p:spPr>
        <p:txBody>
          <a:bodyPr/>
          <a:lstStyle/>
          <a:p>
            <a:fld id="{89B69FE8-0F24-1E43-AA7D-21C2C8F77A33}" type="slidenum">
              <a:rPr lang="en-FI" smtClean="0"/>
              <a:t>‹#›</a:t>
            </a:fld>
            <a:endParaRPr lang="en-FI"/>
          </a:p>
        </p:txBody>
      </p:sp>
    </p:spTree>
    <p:extLst>
      <p:ext uri="{BB962C8B-B14F-4D97-AF65-F5344CB8AC3E}">
        <p14:creationId xmlns:p14="http://schemas.microsoft.com/office/powerpoint/2010/main" val="1671059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isältö ja kuva">
    <p:spTree>
      <p:nvGrpSpPr>
        <p:cNvPr id="1" name=""/>
        <p:cNvGrpSpPr/>
        <p:nvPr/>
      </p:nvGrpSpPr>
      <p:grpSpPr>
        <a:xfrm>
          <a:off x="0" y="0"/>
          <a:ext cx="0" cy="0"/>
          <a:chOff x="0" y="0"/>
          <a:chExt cx="0" cy="0"/>
        </a:xfrm>
      </p:grpSpPr>
      <p:sp>
        <p:nvSpPr>
          <p:cNvPr id="5" name="Alatunnisteen paikkamerkki 4"/>
          <p:cNvSpPr>
            <a:spLocks noGrp="1"/>
          </p:cNvSpPr>
          <p:nvPr>
            <p:ph type="ftr" sz="quarter" idx="11"/>
          </p:nvPr>
        </p:nvSpPr>
        <p:spPr>
          <a:xfrm>
            <a:off x="0" y="6469084"/>
            <a:ext cx="6988629" cy="365125"/>
          </a:xfrm>
        </p:spPr>
        <p:txBody>
          <a:bodyPr/>
          <a:lstStyle/>
          <a:p>
            <a:r>
              <a:rPr lang="fi-FI" dirty="0"/>
              <a:t>Kasvukäytävän elinvoimakysely 2022 - Syksy 2022/ Taloustutkimus Oy / 6840 / TM &amp; TT</a:t>
            </a:r>
          </a:p>
        </p:txBody>
      </p:sp>
      <p:sp>
        <p:nvSpPr>
          <p:cNvPr id="6" name="Dian numeron paikkamerkki 5"/>
          <p:cNvSpPr>
            <a:spLocks noGrp="1"/>
          </p:cNvSpPr>
          <p:nvPr>
            <p:ph type="sldNum" sz="quarter" idx="12"/>
          </p:nvPr>
        </p:nvSpPr>
        <p:spPr>
          <a:xfrm>
            <a:off x="0" y="6469084"/>
            <a:ext cx="587598" cy="576374"/>
          </a:xfrm>
        </p:spPr>
        <p:txBody>
          <a:bodyPr/>
          <a:lstStyle>
            <a:lvl1pPr>
              <a:defRPr>
                <a:solidFill>
                  <a:schemeClr val="bg1"/>
                </a:solidFill>
              </a:defRPr>
            </a:lvl1pPr>
          </a:lstStyle>
          <a:p>
            <a:fld id="{45530FF3-944E-453D-AD86-280F662E2B3A}" type="slidenum">
              <a:rPr lang="fi-FI" smtClean="0"/>
              <a:pPr/>
              <a:t>‹#›</a:t>
            </a:fld>
            <a:endParaRPr lang="fi-FI" dirty="0"/>
          </a:p>
        </p:txBody>
      </p:sp>
      <p:sp>
        <p:nvSpPr>
          <p:cNvPr id="7" name="Otsikko 1"/>
          <p:cNvSpPr>
            <a:spLocks noGrp="1"/>
          </p:cNvSpPr>
          <p:nvPr>
            <p:ph type="title" hasCustomPrompt="1"/>
          </p:nvPr>
        </p:nvSpPr>
        <p:spPr>
          <a:xfrm>
            <a:off x="653138" y="582697"/>
            <a:ext cx="6335491"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a:t>Dian otsikko, </a:t>
            </a:r>
            <a:r>
              <a:rPr lang="fi-FI" dirty="0" err="1"/>
              <a:t>Calibri</a:t>
            </a:r>
            <a:r>
              <a:rPr lang="fi-FI" dirty="0"/>
              <a:t> </a:t>
            </a:r>
            <a:r>
              <a:rPr lang="fi-FI" dirty="0" err="1"/>
              <a:t>Light</a:t>
            </a:r>
            <a:endParaRPr lang="fi-FI" dirty="0"/>
          </a:p>
        </p:txBody>
      </p:sp>
      <p:sp>
        <p:nvSpPr>
          <p:cNvPr id="8" name="Sisällön paikkamerkki 2"/>
          <p:cNvSpPr>
            <a:spLocks noGrp="1"/>
          </p:cNvSpPr>
          <p:nvPr>
            <p:ph idx="1" hasCustomPrompt="1"/>
          </p:nvPr>
        </p:nvSpPr>
        <p:spPr>
          <a:xfrm>
            <a:off x="653138" y="1335159"/>
            <a:ext cx="6335491" cy="4935012"/>
          </a:xfrm>
          <a:prstGeom prst="rect">
            <a:avLst/>
          </a:prstGeom>
        </p:spPr>
        <p:txBody>
          <a:bodyPr/>
          <a:lstStyle>
            <a:lvl1pPr marL="228600" indent="-228600">
              <a:buClr>
                <a:srgbClr val="E60F28"/>
              </a:buClr>
              <a:buFont typeface="Wingdings" panose="05000000000000000000" pitchFamily="2" charset="2"/>
              <a:buChar char="§"/>
              <a:defRPr sz="1600" baseline="0">
                <a:solidFill>
                  <a:schemeClr val="tx1">
                    <a:lumMod val="85000"/>
                    <a:lumOff val="15000"/>
                  </a:schemeClr>
                </a:solidFill>
                <a:latin typeface="+mj-lt"/>
              </a:defRPr>
            </a:lvl1pPr>
            <a:lvl2pPr marL="685800" indent="-228600">
              <a:buClr>
                <a:srgbClr val="E60F28"/>
              </a:buClr>
              <a:buFont typeface="Wingdings" panose="05000000000000000000" pitchFamily="2" charset="2"/>
              <a:buChar char="§"/>
              <a:defRPr sz="1400">
                <a:solidFill>
                  <a:schemeClr val="tx1">
                    <a:lumMod val="85000"/>
                    <a:lumOff val="15000"/>
                  </a:schemeClr>
                </a:solidFill>
                <a:latin typeface="+mj-lt"/>
              </a:defRPr>
            </a:lvl2pPr>
            <a:lvl3pPr marL="1143000" indent="-228600">
              <a:buClr>
                <a:srgbClr val="E60F28"/>
              </a:buClr>
              <a:buFont typeface="Wingdings" panose="05000000000000000000" pitchFamily="2" charset="2"/>
              <a:buChar char="§"/>
              <a:defRPr sz="1400">
                <a:solidFill>
                  <a:schemeClr val="tx1">
                    <a:lumMod val="85000"/>
                    <a:lumOff val="15000"/>
                  </a:schemeClr>
                </a:solidFill>
                <a:latin typeface="+mj-lt"/>
              </a:defRPr>
            </a:lvl3pPr>
            <a:lvl4pPr marL="1600200" indent="-228600">
              <a:buClr>
                <a:srgbClr val="E60F28"/>
              </a:buClr>
              <a:buFont typeface="Wingdings" panose="05000000000000000000" pitchFamily="2" charset="2"/>
              <a:buChar char="§"/>
              <a:defRPr sz="1400">
                <a:solidFill>
                  <a:schemeClr val="tx1">
                    <a:lumMod val="85000"/>
                    <a:lumOff val="15000"/>
                  </a:schemeClr>
                </a:solidFill>
                <a:latin typeface="+mj-lt"/>
              </a:defRPr>
            </a:lvl4pPr>
            <a:lvl5pPr marL="2057400" indent="-228600">
              <a:buClr>
                <a:srgbClr val="E60F28"/>
              </a:buClr>
              <a:buFont typeface="Wingdings" panose="05000000000000000000" pitchFamily="2" charset="2"/>
              <a:buChar char="§"/>
              <a:defRPr sz="1400">
                <a:solidFill>
                  <a:schemeClr val="tx1">
                    <a:lumMod val="85000"/>
                    <a:lumOff val="15000"/>
                  </a:schemeClr>
                </a:solidFill>
                <a:latin typeface="+mj-lt"/>
              </a:defRPr>
            </a:lvl5pPr>
          </a:lstStyle>
          <a:p>
            <a:pPr lvl="0"/>
            <a:r>
              <a:rPr lang="fi-FI" dirty="0"/>
              <a:t>Ensimmäinen taso, </a:t>
            </a:r>
            <a:r>
              <a:rPr lang="fi-FI" dirty="0" err="1"/>
              <a:t>Calibri</a:t>
            </a:r>
            <a:r>
              <a:rPr lang="fi-FI" dirty="0"/>
              <a:t> </a:t>
            </a:r>
            <a:r>
              <a:rPr lang="fi-FI" dirty="0" err="1"/>
              <a:t>Light</a:t>
            </a:r>
            <a:endParaRPr lang="fi-FI" dirty="0"/>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3160989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loitus ja lopetus valkonen pohja">
    <p:spTree>
      <p:nvGrpSpPr>
        <p:cNvPr id="1" name=""/>
        <p:cNvGrpSpPr/>
        <p:nvPr/>
      </p:nvGrpSpPr>
      <p:grpSpPr>
        <a:xfrm>
          <a:off x="0" y="0"/>
          <a:ext cx="0" cy="0"/>
          <a:chOff x="0" y="0"/>
          <a:chExt cx="0" cy="0"/>
        </a:xfrm>
      </p:grpSpPr>
      <p:sp>
        <p:nvSpPr>
          <p:cNvPr id="2" name="Title 1"/>
          <p:cNvSpPr>
            <a:spLocks noGrp="1"/>
          </p:cNvSpPr>
          <p:nvPr>
            <p:ph type="title"/>
          </p:nvPr>
        </p:nvSpPr>
        <p:spPr>
          <a:xfrm>
            <a:off x="719403" y="2853631"/>
            <a:ext cx="10753195" cy="886343"/>
          </a:xfrm>
        </p:spPr>
        <p:txBody>
          <a:bodyPr anchor="ctr"/>
          <a:lstStyle>
            <a:lvl1pPr algn="l">
              <a:lnSpc>
                <a:spcPct val="90000"/>
              </a:lnSpc>
              <a:defRPr/>
            </a:lvl1pPr>
          </a:lstStyle>
          <a:p>
            <a:r>
              <a:rPr lang="fi-FI"/>
              <a:t>Muokkaa ots. perustyyl. napsautt.</a:t>
            </a:r>
            <a:endParaRPr lang="en-US"/>
          </a:p>
        </p:txBody>
      </p:sp>
      <p:sp>
        <p:nvSpPr>
          <p:cNvPr id="4" name="Text Placeholder 3"/>
          <p:cNvSpPr>
            <a:spLocks noGrp="1"/>
          </p:cNvSpPr>
          <p:nvPr>
            <p:ph type="body" sz="quarter" idx="10"/>
          </p:nvPr>
        </p:nvSpPr>
        <p:spPr>
          <a:xfrm>
            <a:off x="719669" y="2372883"/>
            <a:ext cx="10752929" cy="480484"/>
          </a:xfrm>
        </p:spPr>
        <p:txBody>
          <a:bodyPr/>
          <a:lstStyle>
            <a:lvl1pPr marL="0" indent="0" algn="l">
              <a:buNone/>
              <a:defRPr sz="2400"/>
            </a:lvl1pPr>
            <a:lvl2pPr algn="l">
              <a:defRPr/>
            </a:lvl2pPr>
            <a:lvl3pPr algn="l">
              <a:defRPr/>
            </a:lvl3pPr>
            <a:lvl4pPr algn="l">
              <a:defRPr/>
            </a:lvl4pPr>
            <a:lvl5pPr algn="l">
              <a:defRPr/>
            </a:lvl5pPr>
          </a:lstStyle>
          <a:p>
            <a:pPr lvl="0"/>
            <a:r>
              <a:rPr lang="fi-FI"/>
              <a:t>Muokkaa tekstin perustyylejä</a:t>
            </a:r>
          </a:p>
        </p:txBody>
      </p:sp>
      <p:sp>
        <p:nvSpPr>
          <p:cNvPr id="5" name="Text Placeholder 3"/>
          <p:cNvSpPr>
            <a:spLocks noGrp="1"/>
          </p:cNvSpPr>
          <p:nvPr>
            <p:ph type="body" sz="quarter" idx="11"/>
          </p:nvPr>
        </p:nvSpPr>
        <p:spPr>
          <a:xfrm>
            <a:off x="719669" y="3909054"/>
            <a:ext cx="10752929" cy="480484"/>
          </a:xfrm>
        </p:spPr>
        <p:txBody>
          <a:bodyPr/>
          <a:lstStyle>
            <a:lvl1pPr marL="0" indent="0" algn="l">
              <a:buNone/>
              <a:defRPr/>
            </a:lvl1pPr>
            <a:lvl2pPr algn="l">
              <a:defRPr/>
            </a:lvl2pPr>
            <a:lvl3pPr algn="l">
              <a:defRPr/>
            </a:lvl3pPr>
            <a:lvl4pPr algn="l">
              <a:defRPr/>
            </a:lvl4pPr>
            <a:lvl5pPr algn="l">
              <a:defRPr/>
            </a:lvl5pPr>
          </a:lstStyle>
          <a:p>
            <a:pPr lvl="0"/>
            <a:r>
              <a:rPr lang="fi-FI"/>
              <a:t>Muokkaa tekstin perustyylejä</a:t>
            </a:r>
          </a:p>
        </p:txBody>
      </p:sp>
      <p:pic>
        <p:nvPicPr>
          <p:cNvPr id="7" name="Picture 6" descr="Sitra_logo.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748150" y="6309321"/>
            <a:ext cx="1204501" cy="479919"/>
          </a:xfrm>
          <a:prstGeom prst="rect">
            <a:avLst/>
          </a:prstGeom>
        </p:spPr>
      </p:pic>
      <p:pic>
        <p:nvPicPr>
          <p:cNvPr id="3" name="Picture 2" descr="SITRA_BLACK.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800523" y="6360001"/>
            <a:ext cx="1103445" cy="214724"/>
          </a:xfrm>
          <a:prstGeom prst="rect">
            <a:avLst/>
          </a:prstGeom>
        </p:spPr>
      </p:pic>
    </p:spTree>
    <p:extLst>
      <p:ext uri="{BB962C8B-B14F-4D97-AF65-F5344CB8AC3E}">
        <p14:creationId xmlns:p14="http://schemas.microsoft.com/office/powerpoint/2010/main" val="4163934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loitus ja lopetus musta pohja">
    <p:spTree>
      <p:nvGrpSpPr>
        <p:cNvPr id="1" name=""/>
        <p:cNvGrpSpPr/>
        <p:nvPr/>
      </p:nvGrpSpPr>
      <p:grpSpPr>
        <a:xfrm>
          <a:off x="0" y="0"/>
          <a:ext cx="0" cy="0"/>
          <a:chOff x="0" y="0"/>
          <a:chExt cx="0" cy="0"/>
        </a:xfrm>
      </p:grpSpPr>
      <p:sp>
        <p:nvSpPr>
          <p:cNvPr id="2" name="Rectangle 1"/>
          <p:cNvSpPr/>
          <p:nvPr userDrawn="1"/>
        </p:nvSpPr>
        <p:spPr>
          <a:xfrm>
            <a:off x="0" y="0"/>
            <a:ext cx="12192000" cy="6864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7" name="Title 1"/>
          <p:cNvSpPr>
            <a:spLocks noGrp="1"/>
          </p:cNvSpPr>
          <p:nvPr>
            <p:ph type="title"/>
          </p:nvPr>
        </p:nvSpPr>
        <p:spPr>
          <a:xfrm>
            <a:off x="719403" y="2948947"/>
            <a:ext cx="10753195" cy="886343"/>
          </a:xfrm>
        </p:spPr>
        <p:txBody>
          <a:bodyPr anchor="ctr"/>
          <a:lstStyle>
            <a:lvl1pPr algn="l">
              <a:lnSpc>
                <a:spcPct val="90000"/>
              </a:lnSpc>
              <a:defRPr>
                <a:solidFill>
                  <a:schemeClr val="bg1"/>
                </a:solidFill>
              </a:defRPr>
            </a:lvl1pPr>
          </a:lstStyle>
          <a:p>
            <a:r>
              <a:rPr lang="fi-FI"/>
              <a:t>Muokkaa ots. perustyyl. napsautt.</a:t>
            </a:r>
            <a:endParaRPr lang="en-US"/>
          </a:p>
        </p:txBody>
      </p:sp>
      <p:sp>
        <p:nvSpPr>
          <p:cNvPr id="9" name="Text Placeholder 3"/>
          <p:cNvSpPr>
            <a:spLocks noGrp="1"/>
          </p:cNvSpPr>
          <p:nvPr>
            <p:ph type="body" sz="quarter" idx="13"/>
          </p:nvPr>
        </p:nvSpPr>
        <p:spPr>
          <a:xfrm>
            <a:off x="719668" y="2468199"/>
            <a:ext cx="10752931" cy="480484"/>
          </a:xfrm>
        </p:spPr>
        <p:txBody>
          <a:bodyPr/>
          <a:lstStyle>
            <a:lvl1pPr marL="0" indent="0" algn="l">
              <a:buNone/>
              <a:defRPr sz="2400">
                <a:solidFill>
                  <a:schemeClr val="bg1"/>
                </a:solidFill>
              </a:defRPr>
            </a:lvl1pPr>
            <a:lvl2pPr algn="l">
              <a:defRPr/>
            </a:lvl2pPr>
            <a:lvl3pPr algn="l">
              <a:defRPr/>
            </a:lvl3pPr>
            <a:lvl4pPr algn="l">
              <a:defRPr/>
            </a:lvl4pPr>
            <a:lvl5pPr algn="l">
              <a:defRPr/>
            </a:lvl5pPr>
          </a:lstStyle>
          <a:p>
            <a:pPr lvl="0"/>
            <a:r>
              <a:rPr lang="fi-FI"/>
              <a:t>Muokkaa tekstin perustyylejä</a:t>
            </a:r>
          </a:p>
        </p:txBody>
      </p:sp>
      <p:sp>
        <p:nvSpPr>
          <p:cNvPr id="10" name="Text Placeholder 3"/>
          <p:cNvSpPr>
            <a:spLocks noGrp="1"/>
          </p:cNvSpPr>
          <p:nvPr>
            <p:ph type="body" sz="quarter" idx="14"/>
          </p:nvPr>
        </p:nvSpPr>
        <p:spPr>
          <a:xfrm>
            <a:off x="719668" y="4004370"/>
            <a:ext cx="10752931" cy="480484"/>
          </a:xfrm>
        </p:spPr>
        <p:txBody>
          <a:bodyPr/>
          <a:lstStyle>
            <a:lvl1pPr marL="0" indent="0" algn="l">
              <a:buNone/>
              <a:defRPr>
                <a:solidFill>
                  <a:schemeClr val="bg1"/>
                </a:solidFill>
              </a:defRPr>
            </a:lvl1pPr>
            <a:lvl2pPr algn="l">
              <a:defRPr/>
            </a:lvl2pPr>
            <a:lvl3pPr algn="l">
              <a:defRPr/>
            </a:lvl3pPr>
            <a:lvl4pPr algn="l">
              <a:defRPr/>
            </a:lvl4pPr>
            <a:lvl5pPr algn="l">
              <a:defRPr/>
            </a:lvl5pPr>
          </a:lstStyle>
          <a:p>
            <a:pPr lvl="0"/>
            <a:r>
              <a:rPr lang="fi-FI"/>
              <a:t>Muokkaa tekstin perustyylejä</a:t>
            </a:r>
          </a:p>
        </p:txBody>
      </p:sp>
      <p:pic>
        <p:nvPicPr>
          <p:cNvPr id="3" name="Picture 2" descr="SITRA_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00000" y="6360000"/>
            <a:ext cx="1110000" cy="216000"/>
          </a:xfrm>
          <a:prstGeom prst="rect">
            <a:avLst/>
          </a:prstGeom>
        </p:spPr>
      </p:pic>
    </p:spTree>
    <p:extLst>
      <p:ext uri="{BB962C8B-B14F-4D97-AF65-F5344CB8AC3E}">
        <p14:creationId xmlns:p14="http://schemas.microsoft.com/office/powerpoint/2010/main" val="4721581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alkoinen välislide">
    <p:spTree>
      <p:nvGrpSpPr>
        <p:cNvPr id="1" name=""/>
        <p:cNvGrpSpPr/>
        <p:nvPr/>
      </p:nvGrpSpPr>
      <p:grpSpPr>
        <a:xfrm>
          <a:off x="0" y="0"/>
          <a:ext cx="0" cy="0"/>
          <a:chOff x="0" y="0"/>
          <a:chExt cx="0" cy="0"/>
        </a:xfrm>
      </p:grpSpPr>
      <p:sp>
        <p:nvSpPr>
          <p:cNvPr id="2" name="Title 1"/>
          <p:cNvSpPr>
            <a:spLocks noGrp="1"/>
          </p:cNvSpPr>
          <p:nvPr>
            <p:ph type="title"/>
          </p:nvPr>
        </p:nvSpPr>
        <p:spPr>
          <a:xfrm>
            <a:off x="719403" y="2276872"/>
            <a:ext cx="10753195" cy="1632181"/>
          </a:xfrm>
        </p:spPr>
        <p:txBody>
          <a:bodyPr bIns="140400" anchor="b" anchorCtr="0"/>
          <a:lstStyle>
            <a:lvl1pPr algn="ctr">
              <a:defRPr sz="3200" cap="all"/>
            </a:lvl1pPr>
          </a:lstStyle>
          <a:p>
            <a:r>
              <a:rPr lang="fi-FI"/>
              <a:t>Muokkaa ots. perustyyl. napsautt.</a:t>
            </a:r>
            <a:endParaRPr lang="en-US"/>
          </a:p>
        </p:txBody>
      </p:sp>
      <p:sp>
        <p:nvSpPr>
          <p:cNvPr id="6" name="Text Placeholder 5"/>
          <p:cNvSpPr>
            <a:spLocks noGrp="1"/>
          </p:cNvSpPr>
          <p:nvPr>
            <p:ph type="body" sz="quarter" idx="11"/>
          </p:nvPr>
        </p:nvSpPr>
        <p:spPr>
          <a:xfrm>
            <a:off x="719403" y="3909054"/>
            <a:ext cx="10753195" cy="575733"/>
          </a:xfrm>
        </p:spPr>
        <p:txBody>
          <a:bodyPr/>
          <a:lstStyle>
            <a:lvl1pPr marL="0" indent="0" algn="ctr">
              <a:buNone/>
              <a:defRPr>
                <a:latin typeface="Georgia"/>
                <a:cs typeface="Georgia"/>
              </a:defRPr>
            </a:lvl1pPr>
          </a:lstStyle>
          <a:p>
            <a:pPr lvl="0"/>
            <a:r>
              <a:rPr lang="fi-FI"/>
              <a:t>Muokkaa tekstin perustyylejä</a:t>
            </a:r>
          </a:p>
        </p:txBody>
      </p:sp>
      <p:pic>
        <p:nvPicPr>
          <p:cNvPr id="5" name="Picture 4" descr="SITRA_BLAC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00523" y="6360001"/>
            <a:ext cx="1103445" cy="214724"/>
          </a:xfrm>
          <a:prstGeom prst="rect">
            <a:avLst/>
          </a:prstGeom>
        </p:spPr>
      </p:pic>
    </p:spTree>
    <p:extLst>
      <p:ext uri="{BB962C8B-B14F-4D97-AF65-F5344CB8AC3E}">
        <p14:creationId xmlns:p14="http://schemas.microsoft.com/office/powerpoint/2010/main" val="23226984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usta välislide">
    <p:spTree>
      <p:nvGrpSpPr>
        <p:cNvPr id="1" name=""/>
        <p:cNvGrpSpPr/>
        <p:nvPr/>
      </p:nvGrpSpPr>
      <p:grpSpPr>
        <a:xfrm>
          <a:off x="0" y="0"/>
          <a:ext cx="0" cy="0"/>
          <a:chOff x="0" y="0"/>
          <a:chExt cx="0" cy="0"/>
        </a:xfrm>
      </p:grpSpPr>
      <p:sp>
        <p:nvSpPr>
          <p:cNvPr id="5" name="Rectangle 4"/>
          <p:cNvSpPr/>
          <p:nvPr userDrawn="1"/>
        </p:nvSpPr>
        <p:spPr>
          <a:xfrm>
            <a:off x="0" y="0"/>
            <a:ext cx="12192000" cy="6864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719403" y="2276872"/>
            <a:ext cx="10753195" cy="1632181"/>
          </a:xfrm>
        </p:spPr>
        <p:txBody>
          <a:bodyPr bIns="140400" anchor="b" anchorCtr="0"/>
          <a:lstStyle>
            <a:lvl1pPr algn="ctr">
              <a:defRPr sz="3200" cap="all">
                <a:solidFill>
                  <a:schemeClr val="bg1"/>
                </a:solidFill>
              </a:defRPr>
            </a:lvl1pPr>
          </a:lstStyle>
          <a:p>
            <a:r>
              <a:rPr lang="fi-FI"/>
              <a:t>Muokkaa ots. perustyyl. napsautt.</a:t>
            </a:r>
            <a:endParaRPr lang="en-US"/>
          </a:p>
        </p:txBody>
      </p:sp>
      <p:sp>
        <p:nvSpPr>
          <p:cNvPr id="6" name="Text Placeholder 5"/>
          <p:cNvSpPr>
            <a:spLocks noGrp="1"/>
          </p:cNvSpPr>
          <p:nvPr>
            <p:ph type="body" sz="quarter" idx="11"/>
          </p:nvPr>
        </p:nvSpPr>
        <p:spPr>
          <a:xfrm>
            <a:off x="719403" y="3909054"/>
            <a:ext cx="10753195" cy="575733"/>
          </a:xfrm>
        </p:spPr>
        <p:txBody>
          <a:bodyPr/>
          <a:lstStyle>
            <a:lvl1pPr marL="0" indent="0" algn="ctr">
              <a:buNone/>
              <a:defRPr>
                <a:solidFill>
                  <a:schemeClr val="bg1"/>
                </a:solidFill>
                <a:latin typeface="Georgia"/>
                <a:cs typeface="Georgia"/>
              </a:defRPr>
            </a:lvl1pPr>
          </a:lstStyle>
          <a:p>
            <a:pPr lvl="0"/>
            <a:r>
              <a:rPr lang="fi-FI"/>
              <a:t>Muokkaa tekstin perustyylejä</a:t>
            </a:r>
          </a:p>
        </p:txBody>
      </p:sp>
      <p:pic>
        <p:nvPicPr>
          <p:cNvPr id="9" name="Picture 8" descr="SITRA_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00000" y="6360000"/>
            <a:ext cx="1110000" cy="216000"/>
          </a:xfrm>
          <a:prstGeom prst="rect">
            <a:avLst/>
          </a:prstGeom>
        </p:spPr>
      </p:pic>
    </p:spTree>
    <p:extLst>
      <p:ext uri="{BB962C8B-B14F-4D97-AF65-F5344CB8AC3E}">
        <p14:creationId xmlns:p14="http://schemas.microsoft.com/office/powerpoint/2010/main" val="34823416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erustekstisivu">
    <p:spTree>
      <p:nvGrpSpPr>
        <p:cNvPr id="1" name=""/>
        <p:cNvGrpSpPr/>
        <p:nvPr/>
      </p:nvGrpSpPr>
      <p:grpSpPr>
        <a:xfrm>
          <a:off x="0" y="0"/>
          <a:ext cx="0" cy="0"/>
          <a:chOff x="0" y="0"/>
          <a:chExt cx="0" cy="0"/>
        </a:xfrm>
      </p:grpSpPr>
      <p:sp>
        <p:nvSpPr>
          <p:cNvPr id="2" name="Title 1"/>
          <p:cNvSpPr>
            <a:spLocks noGrp="1"/>
          </p:cNvSpPr>
          <p:nvPr>
            <p:ph type="title"/>
          </p:nvPr>
        </p:nvSpPr>
        <p:spPr>
          <a:xfrm>
            <a:off x="719402" y="356659"/>
            <a:ext cx="10849207" cy="1152128"/>
          </a:xfrm>
        </p:spPr>
        <p:txBody>
          <a:bodyPr/>
          <a:lstStyle>
            <a:lvl1pPr algn="l">
              <a:defRPr sz="3200"/>
            </a:lvl1pPr>
          </a:lstStyle>
          <a:p>
            <a:r>
              <a:rPr lang="fi-FI"/>
              <a:t>Muokkaa ots. perustyyl. napsautt.</a:t>
            </a:r>
            <a:endParaRPr lang="en-US"/>
          </a:p>
        </p:txBody>
      </p:sp>
      <p:sp>
        <p:nvSpPr>
          <p:cNvPr id="7" name="Text Placeholder 11"/>
          <p:cNvSpPr>
            <a:spLocks noGrp="1"/>
          </p:cNvSpPr>
          <p:nvPr>
            <p:ph type="body" sz="quarter" idx="19"/>
          </p:nvPr>
        </p:nvSpPr>
        <p:spPr>
          <a:xfrm>
            <a:off x="719403" y="1700808"/>
            <a:ext cx="10849205" cy="4320480"/>
          </a:xfrm>
        </p:spPr>
        <p:txBody>
          <a:bodyPr/>
          <a:lstStyle>
            <a:lvl1pPr marL="239178" marR="0" indent="-239178" algn="l" defTabSz="609585" rtl="0" eaLnBrk="1" fontAlgn="auto" latinLnBrk="0" hangingPunct="1">
              <a:lnSpc>
                <a:spcPct val="90000"/>
              </a:lnSpc>
              <a:spcBef>
                <a:spcPct val="20000"/>
              </a:spcBef>
              <a:spcAft>
                <a:spcPts val="0"/>
              </a:spcAft>
              <a:buClrTx/>
              <a:buSzTx/>
              <a:buFont typeface="Lucida Grande"/>
              <a:buChar char="-"/>
              <a:tabLst/>
              <a:defRPr sz="2133">
                <a:solidFill>
                  <a:schemeClr val="tx1"/>
                </a:solidFill>
                <a:latin typeface="Georgia"/>
                <a:cs typeface="Georgia"/>
              </a:defRPr>
            </a:lvl1pPr>
            <a:lvl2pPr marL="474121" indent="-234945" algn="l">
              <a:lnSpc>
                <a:spcPct val="90000"/>
              </a:lnSpc>
              <a:spcBef>
                <a:spcPts val="800"/>
              </a:spcBef>
              <a:buFont typeface="Georgia" panose="02040502050405020303" pitchFamily="18" charset="0"/>
              <a:buChar char="–"/>
              <a:defRPr sz="1867">
                <a:solidFill>
                  <a:schemeClr val="tx1"/>
                </a:solidFill>
                <a:latin typeface="Georgia"/>
                <a:cs typeface="Georgia"/>
              </a:defRPr>
            </a:lvl2pPr>
            <a:lvl3pPr marL="713300" indent="-234945" algn="l" defTabSz="715415">
              <a:lnSpc>
                <a:spcPct val="90000"/>
              </a:lnSpc>
              <a:spcBef>
                <a:spcPts val="800"/>
              </a:spcBef>
              <a:buFont typeface="Georgia" panose="02040502050405020303" pitchFamily="18" charset="0"/>
              <a:buChar char="–"/>
              <a:defRPr sz="1600">
                <a:solidFill>
                  <a:schemeClr val="tx1"/>
                </a:solidFill>
                <a:latin typeface="Georgia"/>
                <a:cs typeface="Georgia"/>
              </a:defRPr>
            </a:lvl3pPr>
            <a:lvl4pPr marL="958827" indent="-234945" algn="l">
              <a:lnSpc>
                <a:spcPct val="90000"/>
              </a:lnSpc>
              <a:buFont typeface="Georgia" panose="02040502050405020303" pitchFamily="18" charset="0"/>
              <a:buChar char="–"/>
              <a:defRPr sz="1600">
                <a:solidFill>
                  <a:schemeClr val="tx1"/>
                </a:solidFill>
                <a:latin typeface="Georgia"/>
                <a:cs typeface="Georgia"/>
              </a:defRPr>
            </a:lvl4pPr>
            <a:lvl5pPr marL="143996" indent="-380990" algn="l">
              <a:buFont typeface="Arial"/>
              <a:buChar char="•"/>
              <a:defRPr sz="1867">
                <a:solidFill>
                  <a:schemeClr val="tx1"/>
                </a:solidFill>
                <a:latin typeface="Georgia"/>
                <a:cs typeface="Georgia"/>
              </a:defRPr>
            </a:lvl5pPr>
          </a:lstStyle>
          <a:p>
            <a:pPr lvl="0"/>
            <a:r>
              <a:rPr lang="fi-FI"/>
              <a:t>Muokkaa tekstin perustyylejä</a:t>
            </a:r>
          </a:p>
          <a:p>
            <a:pPr lvl="1"/>
            <a:r>
              <a:rPr lang="fi-FI"/>
              <a:t>toinen taso</a:t>
            </a:r>
          </a:p>
          <a:p>
            <a:pPr lvl="2"/>
            <a:r>
              <a:rPr lang="fi-FI"/>
              <a:t>kolmas taso</a:t>
            </a:r>
          </a:p>
          <a:p>
            <a:pPr lvl="3"/>
            <a:r>
              <a:rPr lang="fi-FI"/>
              <a:t>neljäs taso</a:t>
            </a:r>
          </a:p>
        </p:txBody>
      </p:sp>
      <p:pic>
        <p:nvPicPr>
          <p:cNvPr id="5" name="Picture 4" descr="SITRA_BLAC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00523" y="6360001"/>
            <a:ext cx="1103445" cy="214724"/>
          </a:xfrm>
          <a:prstGeom prst="rect">
            <a:avLst/>
          </a:prstGeom>
        </p:spPr>
      </p:pic>
    </p:spTree>
    <p:extLst>
      <p:ext uri="{BB962C8B-B14F-4D97-AF65-F5344CB8AC3E}">
        <p14:creationId xmlns:p14="http://schemas.microsoft.com/office/powerpoint/2010/main" val="176060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sta tekstisivu">
    <p:spTree>
      <p:nvGrpSpPr>
        <p:cNvPr id="1" name=""/>
        <p:cNvGrpSpPr/>
        <p:nvPr/>
      </p:nvGrpSpPr>
      <p:grpSpPr>
        <a:xfrm>
          <a:off x="0" y="0"/>
          <a:ext cx="0" cy="0"/>
          <a:chOff x="0" y="0"/>
          <a:chExt cx="0" cy="0"/>
        </a:xfrm>
      </p:grpSpPr>
      <p:sp>
        <p:nvSpPr>
          <p:cNvPr id="7" name="Rectangle 6"/>
          <p:cNvSpPr/>
          <p:nvPr userDrawn="1"/>
        </p:nvSpPr>
        <p:spPr>
          <a:xfrm>
            <a:off x="0" y="0"/>
            <a:ext cx="12192000" cy="6864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 name="Title 1"/>
          <p:cNvSpPr>
            <a:spLocks noGrp="1"/>
          </p:cNvSpPr>
          <p:nvPr>
            <p:ph type="title"/>
          </p:nvPr>
        </p:nvSpPr>
        <p:spPr>
          <a:xfrm>
            <a:off x="719402" y="356659"/>
            <a:ext cx="10849207" cy="1152128"/>
          </a:xfrm>
        </p:spPr>
        <p:txBody>
          <a:bodyPr/>
          <a:lstStyle>
            <a:lvl1pPr algn="l">
              <a:defRPr sz="3200">
                <a:solidFill>
                  <a:schemeClr val="bg1"/>
                </a:solidFill>
              </a:defRPr>
            </a:lvl1pPr>
          </a:lstStyle>
          <a:p>
            <a:r>
              <a:rPr lang="fi-FI"/>
              <a:t>Muokkaa ots. perustyyl. napsautt.</a:t>
            </a:r>
            <a:endParaRPr lang="en-US"/>
          </a:p>
        </p:txBody>
      </p:sp>
      <p:sp>
        <p:nvSpPr>
          <p:cNvPr id="8" name="Text Placeholder 11"/>
          <p:cNvSpPr>
            <a:spLocks noGrp="1"/>
          </p:cNvSpPr>
          <p:nvPr>
            <p:ph type="body" sz="quarter" idx="20"/>
          </p:nvPr>
        </p:nvSpPr>
        <p:spPr>
          <a:xfrm>
            <a:off x="719403" y="1700808"/>
            <a:ext cx="10849205" cy="4320480"/>
          </a:xfrm>
        </p:spPr>
        <p:txBody>
          <a:bodyPr/>
          <a:lstStyle>
            <a:lvl1pPr marL="239178" marR="0" indent="-239178" algn="l" defTabSz="609585" rtl="0" eaLnBrk="1" fontAlgn="auto" latinLnBrk="0" hangingPunct="1">
              <a:lnSpc>
                <a:spcPct val="90000"/>
              </a:lnSpc>
              <a:spcBef>
                <a:spcPct val="20000"/>
              </a:spcBef>
              <a:spcAft>
                <a:spcPts val="0"/>
              </a:spcAft>
              <a:buClrTx/>
              <a:buSzTx/>
              <a:buFont typeface="Lucida Grande"/>
              <a:buChar char="-"/>
              <a:tabLst/>
              <a:defRPr sz="2133">
                <a:solidFill>
                  <a:schemeClr val="bg1"/>
                </a:solidFill>
                <a:latin typeface="Georgia"/>
                <a:cs typeface="Georgia"/>
              </a:defRPr>
            </a:lvl1pPr>
            <a:lvl2pPr marL="476239" indent="-237061" algn="l">
              <a:lnSpc>
                <a:spcPct val="90000"/>
              </a:lnSpc>
              <a:spcBef>
                <a:spcPts val="800"/>
              </a:spcBef>
              <a:buFont typeface="Georgia" panose="02040502050405020303" pitchFamily="18" charset="0"/>
              <a:buChar char="–"/>
              <a:defRPr sz="1867">
                <a:solidFill>
                  <a:schemeClr val="bg1"/>
                </a:solidFill>
                <a:latin typeface="Georgia"/>
                <a:cs typeface="Georgia"/>
              </a:defRPr>
            </a:lvl2pPr>
            <a:lvl3pPr marL="717533" indent="-228594" algn="l">
              <a:lnSpc>
                <a:spcPct val="90000"/>
              </a:lnSpc>
              <a:spcBef>
                <a:spcPts val="800"/>
              </a:spcBef>
              <a:buFont typeface="Georgia" panose="02040502050405020303" pitchFamily="18" charset="0"/>
              <a:buChar char="–"/>
              <a:defRPr sz="1600">
                <a:solidFill>
                  <a:schemeClr val="bg1"/>
                </a:solidFill>
                <a:latin typeface="Georgia"/>
                <a:cs typeface="Georgia"/>
              </a:defRPr>
            </a:lvl3pPr>
            <a:lvl4pPr marL="958827" indent="-228594" algn="l">
              <a:lnSpc>
                <a:spcPct val="90000"/>
              </a:lnSpc>
              <a:buFont typeface="Georgia" panose="02040502050405020303" pitchFamily="18" charset="0"/>
              <a:buChar char="–"/>
              <a:defRPr sz="1600">
                <a:solidFill>
                  <a:schemeClr val="bg1"/>
                </a:solidFill>
                <a:latin typeface="Georgia"/>
                <a:cs typeface="Georgia"/>
              </a:defRPr>
            </a:lvl4pPr>
            <a:lvl5pPr marL="143996" indent="-380990" algn="l">
              <a:buFont typeface="Arial"/>
              <a:buChar char="•"/>
              <a:defRPr sz="1867">
                <a:solidFill>
                  <a:schemeClr val="tx1"/>
                </a:solidFill>
                <a:latin typeface="Georgia"/>
                <a:cs typeface="Georgia"/>
              </a:defRPr>
            </a:lvl5pPr>
          </a:lstStyle>
          <a:p>
            <a:pPr lvl="0"/>
            <a:r>
              <a:rPr lang="fi-FI"/>
              <a:t>Muokkaa tekstin perustyylejä</a:t>
            </a:r>
          </a:p>
          <a:p>
            <a:pPr lvl="1"/>
            <a:r>
              <a:rPr lang="fi-FI"/>
              <a:t>toinen taso</a:t>
            </a:r>
          </a:p>
          <a:p>
            <a:pPr lvl="2"/>
            <a:r>
              <a:rPr lang="fi-FI"/>
              <a:t>kolmas taso</a:t>
            </a:r>
          </a:p>
          <a:p>
            <a:pPr lvl="3"/>
            <a:r>
              <a:rPr lang="fi-FI"/>
              <a:t>neljäs taso</a:t>
            </a:r>
          </a:p>
        </p:txBody>
      </p:sp>
      <p:pic>
        <p:nvPicPr>
          <p:cNvPr id="10" name="Picture 9" descr="SITRA_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00000" y="6360000"/>
            <a:ext cx="1110000" cy="216000"/>
          </a:xfrm>
          <a:prstGeom prst="rect">
            <a:avLst/>
          </a:prstGeom>
        </p:spPr>
      </p:pic>
    </p:spTree>
    <p:extLst>
      <p:ext uri="{BB962C8B-B14F-4D97-AF65-F5344CB8AC3E}">
        <p14:creationId xmlns:p14="http://schemas.microsoft.com/office/powerpoint/2010/main" val="7164508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apean kuvan kuvalaatikko ">
    <p:spTree>
      <p:nvGrpSpPr>
        <p:cNvPr id="1" name=""/>
        <p:cNvGrpSpPr/>
        <p:nvPr/>
      </p:nvGrpSpPr>
      <p:grpSpPr>
        <a:xfrm>
          <a:off x="0" y="0"/>
          <a:ext cx="0" cy="0"/>
          <a:chOff x="0" y="0"/>
          <a:chExt cx="0" cy="0"/>
        </a:xfrm>
      </p:grpSpPr>
      <p:sp>
        <p:nvSpPr>
          <p:cNvPr id="3" name="Content Placeholder 2"/>
          <p:cNvSpPr>
            <a:spLocks noGrp="1"/>
          </p:cNvSpPr>
          <p:nvPr>
            <p:ph sz="quarter" idx="20"/>
          </p:nvPr>
        </p:nvSpPr>
        <p:spPr>
          <a:xfrm>
            <a:off x="10436" y="0"/>
            <a:ext cx="4464051" cy="6858000"/>
          </a:xfrm>
        </p:spPr>
        <p:txBody>
          <a:bodyPr/>
          <a:lstStyle/>
          <a:p>
            <a:pPr lvl="0"/>
            <a:r>
              <a:rPr lang="fi-FI"/>
              <a:t>Muokkaa tekstin perustyylejä</a:t>
            </a:r>
          </a:p>
          <a:p>
            <a:pPr lvl="1"/>
            <a:r>
              <a:rPr lang="fi-FI"/>
              <a:t>toinen taso</a:t>
            </a:r>
          </a:p>
          <a:p>
            <a:pPr lvl="2"/>
            <a:r>
              <a:rPr lang="fi-FI"/>
              <a:t>kolmas taso</a:t>
            </a:r>
          </a:p>
          <a:p>
            <a:pPr lvl="3"/>
            <a:r>
              <a:rPr lang="fi-FI"/>
              <a:t>neljäs taso</a:t>
            </a:r>
          </a:p>
        </p:txBody>
      </p:sp>
      <p:sp>
        <p:nvSpPr>
          <p:cNvPr id="4" name="Tekstin paikkamerkki 6"/>
          <p:cNvSpPr>
            <a:spLocks noGrp="1"/>
          </p:cNvSpPr>
          <p:nvPr>
            <p:ph type="body" sz="quarter" idx="11"/>
          </p:nvPr>
        </p:nvSpPr>
        <p:spPr>
          <a:xfrm>
            <a:off x="5135893" y="548680"/>
            <a:ext cx="6432715" cy="768085"/>
          </a:xfrm>
        </p:spPr>
        <p:txBody>
          <a:bodyPr/>
          <a:lstStyle>
            <a:lvl1pPr marL="0" indent="0" algn="l">
              <a:lnSpc>
                <a:spcPct val="100000"/>
              </a:lnSpc>
              <a:spcBef>
                <a:spcPts val="0"/>
              </a:spcBef>
              <a:buFont typeface="Arial"/>
              <a:buNone/>
              <a:defRPr sz="2133" b="1">
                <a:latin typeface="Arial Black"/>
                <a:cs typeface="Arial Black"/>
              </a:defRPr>
            </a:lvl1pPr>
            <a:lvl2pPr marL="380990" indent="-380990">
              <a:buFont typeface="Arial" panose="020B0604020202020204" pitchFamily="34" charset="0"/>
              <a:buChar char="•"/>
              <a:defRPr/>
            </a:lvl2pPr>
            <a:lvl3pPr marL="0" indent="0" algn="l">
              <a:spcBef>
                <a:spcPts val="0"/>
              </a:spcBef>
              <a:buFont typeface="Arial"/>
              <a:buNone/>
              <a:defRPr sz="2133"/>
            </a:lvl3pPr>
            <a:lvl4pPr marL="0" indent="0" algn="l">
              <a:spcBef>
                <a:spcPts val="0"/>
              </a:spcBef>
              <a:buFont typeface="Arial"/>
              <a:buNone/>
              <a:defRPr sz="2133"/>
            </a:lvl4pPr>
            <a:lvl5pPr marL="0" indent="0" algn="l">
              <a:spcBef>
                <a:spcPts val="0"/>
              </a:spcBef>
              <a:buFont typeface="Arial"/>
              <a:buNone/>
              <a:defRPr sz="2133"/>
            </a:lvl5pPr>
          </a:lstStyle>
          <a:p>
            <a:pPr lvl="0"/>
            <a:r>
              <a:rPr lang="fi-FI"/>
              <a:t>Muokkaa tekstin perustyylejä</a:t>
            </a:r>
          </a:p>
        </p:txBody>
      </p:sp>
      <p:sp>
        <p:nvSpPr>
          <p:cNvPr id="5" name="Text Placeholder 8"/>
          <p:cNvSpPr>
            <a:spLocks noGrp="1"/>
          </p:cNvSpPr>
          <p:nvPr>
            <p:ph type="body" sz="quarter" idx="17"/>
          </p:nvPr>
        </p:nvSpPr>
        <p:spPr>
          <a:xfrm>
            <a:off x="527051" y="548217"/>
            <a:ext cx="3456715" cy="5281049"/>
          </a:xfrm>
        </p:spPr>
        <p:txBody>
          <a:bodyPr/>
          <a:lstStyle>
            <a:lvl1pPr marL="0" indent="0" algn="l">
              <a:buNone/>
              <a:defRPr sz="3200" b="1">
                <a:latin typeface="Arial Black"/>
                <a:cs typeface="Arial Black"/>
              </a:defRPr>
            </a:lvl1pPr>
          </a:lstStyle>
          <a:p>
            <a:pPr lvl="0"/>
            <a:r>
              <a:rPr lang="fi-FI"/>
              <a:t>Muokkaa tekstin perustyylejä</a:t>
            </a:r>
          </a:p>
        </p:txBody>
      </p:sp>
      <p:sp>
        <p:nvSpPr>
          <p:cNvPr id="6" name="Text Placeholder 11"/>
          <p:cNvSpPr>
            <a:spLocks noGrp="1"/>
          </p:cNvSpPr>
          <p:nvPr>
            <p:ph type="body" sz="quarter" idx="18"/>
          </p:nvPr>
        </p:nvSpPr>
        <p:spPr>
          <a:xfrm>
            <a:off x="5135893" y="1316766"/>
            <a:ext cx="6431691" cy="4512501"/>
          </a:xfrm>
        </p:spPr>
        <p:txBody>
          <a:bodyPr/>
          <a:lstStyle>
            <a:lvl1pPr marL="239178" marR="0" indent="-239178" algn="l" defTabSz="609585" rtl="0" eaLnBrk="1" fontAlgn="auto" latinLnBrk="0" hangingPunct="1">
              <a:lnSpc>
                <a:spcPct val="90000"/>
              </a:lnSpc>
              <a:spcBef>
                <a:spcPct val="20000"/>
              </a:spcBef>
              <a:spcAft>
                <a:spcPts val="0"/>
              </a:spcAft>
              <a:buClrTx/>
              <a:buSzTx/>
              <a:buFont typeface="Lucida Grande"/>
              <a:buChar char="-"/>
              <a:tabLst/>
              <a:defRPr sz="2133">
                <a:solidFill>
                  <a:schemeClr val="tx1"/>
                </a:solidFill>
                <a:latin typeface="Georgia"/>
                <a:cs typeface="Georgia"/>
              </a:defRPr>
            </a:lvl1pPr>
            <a:lvl2pPr marL="476239" indent="-237061" algn="l">
              <a:lnSpc>
                <a:spcPct val="90000"/>
              </a:lnSpc>
              <a:spcBef>
                <a:spcPts val="800"/>
              </a:spcBef>
              <a:buFont typeface="Georgia" panose="02040502050405020303" pitchFamily="18" charset="0"/>
              <a:buChar char="–"/>
              <a:defRPr sz="1867">
                <a:solidFill>
                  <a:schemeClr val="tx1"/>
                </a:solidFill>
                <a:latin typeface="Georgia"/>
                <a:cs typeface="Georgia"/>
              </a:defRPr>
            </a:lvl2pPr>
            <a:lvl3pPr marL="717533" indent="-228594" algn="l" defTabSz="715415">
              <a:lnSpc>
                <a:spcPct val="90000"/>
              </a:lnSpc>
              <a:spcBef>
                <a:spcPts val="800"/>
              </a:spcBef>
              <a:buFont typeface="Georgia" panose="02040502050405020303" pitchFamily="18" charset="0"/>
              <a:buChar char="–"/>
              <a:defRPr sz="1600">
                <a:solidFill>
                  <a:schemeClr val="tx1"/>
                </a:solidFill>
                <a:latin typeface="Georgia"/>
                <a:cs typeface="Georgia"/>
              </a:defRPr>
            </a:lvl3pPr>
            <a:lvl4pPr marL="958827" indent="-228594" algn="l">
              <a:lnSpc>
                <a:spcPct val="90000"/>
              </a:lnSpc>
              <a:buFont typeface="Georgia" panose="02040502050405020303" pitchFamily="18" charset="0"/>
              <a:buChar char="–"/>
              <a:defRPr sz="1600">
                <a:solidFill>
                  <a:schemeClr val="tx1"/>
                </a:solidFill>
                <a:latin typeface="Georgia"/>
                <a:cs typeface="Georgia"/>
              </a:defRPr>
            </a:lvl4pPr>
            <a:lvl5pPr marL="143996" indent="-380990" algn="l">
              <a:buFont typeface="Arial"/>
              <a:buChar char="•"/>
              <a:defRPr sz="1867">
                <a:solidFill>
                  <a:schemeClr val="tx1"/>
                </a:solidFill>
                <a:latin typeface="Georgia"/>
                <a:cs typeface="Georgia"/>
              </a:defRPr>
            </a:lvl5pPr>
          </a:lstStyle>
          <a:p>
            <a:pPr lvl="0"/>
            <a:r>
              <a:rPr lang="fi-FI"/>
              <a:t>Muokkaa tekstin perustyylejä</a:t>
            </a:r>
          </a:p>
          <a:p>
            <a:pPr lvl="1"/>
            <a:r>
              <a:rPr lang="fi-FI"/>
              <a:t>toinen taso</a:t>
            </a:r>
          </a:p>
          <a:p>
            <a:pPr lvl="2"/>
            <a:r>
              <a:rPr lang="fi-FI"/>
              <a:t>kolmas taso</a:t>
            </a:r>
          </a:p>
          <a:p>
            <a:pPr lvl="3"/>
            <a:r>
              <a:rPr lang="fi-FI"/>
              <a:t>neljäs taso</a:t>
            </a:r>
          </a:p>
        </p:txBody>
      </p:sp>
      <p:pic>
        <p:nvPicPr>
          <p:cNvPr id="8" name="Picture 7" descr="SITRA_BLAC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00523" y="6360001"/>
            <a:ext cx="1103445" cy="214724"/>
          </a:xfrm>
          <a:prstGeom prst="rect">
            <a:avLst/>
          </a:prstGeom>
        </p:spPr>
      </p:pic>
    </p:spTree>
    <p:extLst>
      <p:ext uri="{BB962C8B-B14F-4D97-AF65-F5344CB8AC3E}">
        <p14:creationId xmlns:p14="http://schemas.microsoft.com/office/powerpoint/2010/main" val="36083043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apea kuva ja negateksti">
    <p:spTree>
      <p:nvGrpSpPr>
        <p:cNvPr id="1" name=""/>
        <p:cNvGrpSpPr/>
        <p:nvPr/>
      </p:nvGrpSpPr>
      <p:grpSpPr>
        <a:xfrm>
          <a:off x="0" y="0"/>
          <a:ext cx="0" cy="0"/>
          <a:chOff x="0" y="0"/>
          <a:chExt cx="0" cy="0"/>
        </a:xfrm>
      </p:grpSpPr>
      <p:sp>
        <p:nvSpPr>
          <p:cNvPr id="3" name="Content Placeholder 2"/>
          <p:cNvSpPr>
            <a:spLocks noGrp="1"/>
          </p:cNvSpPr>
          <p:nvPr>
            <p:ph sz="quarter" idx="20"/>
          </p:nvPr>
        </p:nvSpPr>
        <p:spPr>
          <a:xfrm>
            <a:off x="0" y="0"/>
            <a:ext cx="4464051" cy="6858000"/>
          </a:xfrm>
          <a:solidFill>
            <a:schemeClr val="tx1"/>
          </a:solidFill>
        </p:spPr>
        <p:txBody>
          <a:bodyPr/>
          <a:lstStyle/>
          <a:p>
            <a:pPr lvl="0"/>
            <a:r>
              <a:rPr lang="fi-FI"/>
              <a:t>Muokkaa tekstin perustyylejä</a:t>
            </a:r>
          </a:p>
          <a:p>
            <a:pPr lvl="1"/>
            <a:r>
              <a:rPr lang="fi-FI"/>
              <a:t>toinen taso</a:t>
            </a:r>
          </a:p>
          <a:p>
            <a:pPr lvl="2"/>
            <a:r>
              <a:rPr lang="fi-FI"/>
              <a:t>kolmas taso</a:t>
            </a:r>
          </a:p>
          <a:p>
            <a:pPr lvl="3"/>
            <a:r>
              <a:rPr lang="fi-FI"/>
              <a:t>neljäs taso</a:t>
            </a:r>
          </a:p>
        </p:txBody>
      </p:sp>
      <p:sp>
        <p:nvSpPr>
          <p:cNvPr id="5" name="Tekstin paikkamerkki 6"/>
          <p:cNvSpPr>
            <a:spLocks noGrp="1"/>
          </p:cNvSpPr>
          <p:nvPr>
            <p:ph type="body" sz="quarter" idx="11"/>
          </p:nvPr>
        </p:nvSpPr>
        <p:spPr>
          <a:xfrm>
            <a:off x="5135893" y="548680"/>
            <a:ext cx="6432715" cy="768085"/>
          </a:xfrm>
        </p:spPr>
        <p:txBody>
          <a:bodyPr/>
          <a:lstStyle>
            <a:lvl1pPr marL="0" indent="0" algn="l">
              <a:lnSpc>
                <a:spcPct val="100000"/>
              </a:lnSpc>
              <a:spcBef>
                <a:spcPts val="0"/>
              </a:spcBef>
              <a:buFont typeface="Arial"/>
              <a:buNone/>
              <a:defRPr sz="2133" b="1">
                <a:latin typeface="Arial Black"/>
                <a:cs typeface="Arial Black"/>
              </a:defRPr>
            </a:lvl1pPr>
            <a:lvl2pPr marL="380990" indent="-380990">
              <a:buFont typeface="Arial" panose="020B0604020202020204" pitchFamily="34" charset="0"/>
              <a:buChar char="•"/>
              <a:defRPr/>
            </a:lvl2pPr>
            <a:lvl3pPr marL="0" indent="0" algn="l">
              <a:spcBef>
                <a:spcPts val="0"/>
              </a:spcBef>
              <a:buFont typeface="Arial"/>
              <a:buNone/>
              <a:defRPr sz="2133"/>
            </a:lvl3pPr>
            <a:lvl4pPr marL="0" indent="0" algn="l">
              <a:spcBef>
                <a:spcPts val="0"/>
              </a:spcBef>
              <a:buFont typeface="Arial"/>
              <a:buNone/>
              <a:defRPr sz="2133"/>
            </a:lvl4pPr>
            <a:lvl5pPr marL="0" indent="0" algn="l">
              <a:spcBef>
                <a:spcPts val="0"/>
              </a:spcBef>
              <a:buFont typeface="Arial"/>
              <a:buNone/>
              <a:defRPr sz="2133"/>
            </a:lvl5pPr>
          </a:lstStyle>
          <a:p>
            <a:pPr lvl="0"/>
            <a:r>
              <a:rPr lang="fi-FI"/>
              <a:t>Muokkaa tekstin perustyylejä</a:t>
            </a:r>
          </a:p>
        </p:txBody>
      </p:sp>
      <p:sp>
        <p:nvSpPr>
          <p:cNvPr id="10" name="Text Placeholder 11"/>
          <p:cNvSpPr>
            <a:spLocks noGrp="1"/>
          </p:cNvSpPr>
          <p:nvPr>
            <p:ph type="body" sz="quarter" idx="18"/>
          </p:nvPr>
        </p:nvSpPr>
        <p:spPr>
          <a:xfrm>
            <a:off x="5135893" y="1316766"/>
            <a:ext cx="6431691" cy="4512501"/>
          </a:xfrm>
        </p:spPr>
        <p:txBody>
          <a:bodyPr/>
          <a:lstStyle>
            <a:lvl1pPr marL="239178" marR="0" indent="-239178" algn="l" defTabSz="609585" rtl="0" eaLnBrk="1" fontAlgn="auto" latinLnBrk="0" hangingPunct="1">
              <a:lnSpc>
                <a:spcPct val="90000"/>
              </a:lnSpc>
              <a:spcBef>
                <a:spcPct val="20000"/>
              </a:spcBef>
              <a:spcAft>
                <a:spcPts val="0"/>
              </a:spcAft>
              <a:buClrTx/>
              <a:buSzTx/>
              <a:buFont typeface="Lucida Grande"/>
              <a:buChar char="-"/>
              <a:tabLst/>
              <a:defRPr sz="2133">
                <a:solidFill>
                  <a:schemeClr val="tx1"/>
                </a:solidFill>
                <a:latin typeface="Georgia"/>
                <a:cs typeface="Georgia"/>
              </a:defRPr>
            </a:lvl1pPr>
            <a:lvl2pPr marL="476239" indent="-237061" algn="l">
              <a:lnSpc>
                <a:spcPct val="90000"/>
              </a:lnSpc>
              <a:spcBef>
                <a:spcPts val="800"/>
              </a:spcBef>
              <a:buFont typeface="Georgia" panose="02040502050405020303" pitchFamily="18" charset="0"/>
              <a:buChar char="–"/>
              <a:defRPr sz="1867">
                <a:solidFill>
                  <a:schemeClr val="tx1"/>
                </a:solidFill>
                <a:latin typeface="Georgia"/>
                <a:cs typeface="Georgia"/>
              </a:defRPr>
            </a:lvl2pPr>
            <a:lvl3pPr marL="717533" indent="-228594" algn="l">
              <a:lnSpc>
                <a:spcPct val="90000"/>
              </a:lnSpc>
              <a:spcBef>
                <a:spcPts val="800"/>
              </a:spcBef>
              <a:buFont typeface="Georgia" panose="02040502050405020303" pitchFamily="18" charset="0"/>
              <a:buChar char="–"/>
              <a:defRPr sz="1600">
                <a:solidFill>
                  <a:schemeClr val="tx1"/>
                </a:solidFill>
                <a:latin typeface="Georgia"/>
                <a:cs typeface="Georgia"/>
              </a:defRPr>
            </a:lvl3pPr>
            <a:lvl4pPr marL="958827" indent="-228594" algn="l">
              <a:lnSpc>
                <a:spcPct val="90000"/>
              </a:lnSpc>
              <a:buFont typeface="Georgia" panose="02040502050405020303" pitchFamily="18" charset="0"/>
              <a:buChar char="–"/>
              <a:defRPr sz="1600">
                <a:solidFill>
                  <a:schemeClr val="tx1"/>
                </a:solidFill>
                <a:latin typeface="Georgia"/>
                <a:cs typeface="Georgia"/>
              </a:defRPr>
            </a:lvl4pPr>
            <a:lvl5pPr marL="143996" indent="-380990" algn="l">
              <a:buFont typeface="Arial"/>
              <a:buChar char="•"/>
              <a:defRPr sz="1867">
                <a:solidFill>
                  <a:schemeClr val="tx1"/>
                </a:solidFill>
                <a:latin typeface="Georgia"/>
                <a:cs typeface="Georgia"/>
              </a:defRPr>
            </a:lvl5pPr>
          </a:lstStyle>
          <a:p>
            <a:pPr lvl="0"/>
            <a:r>
              <a:rPr lang="fi-FI"/>
              <a:t>Muokkaa tekstin perustyylejä</a:t>
            </a:r>
          </a:p>
          <a:p>
            <a:pPr lvl="1"/>
            <a:r>
              <a:rPr lang="fi-FI"/>
              <a:t>toinen taso</a:t>
            </a:r>
          </a:p>
          <a:p>
            <a:pPr lvl="2"/>
            <a:r>
              <a:rPr lang="fi-FI"/>
              <a:t>kolmas taso</a:t>
            </a:r>
          </a:p>
          <a:p>
            <a:pPr lvl="3"/>
            <a:r>
              <a:rPr lang="fi-FI"/>
              <a:t>neljäs taso</a:t>
            </a:r>
          </a:p>
        </p:txBody>
      </p:sp>
      <p:sp>
        <p:nvSpPr>
          <p:cNvPr id="4" name="Text Placeholder 8"/>
          <p:cNvSpPr>
            <a:spLocks noGrp="1"/>
          </p:cNvSpPr>
          <p:nvPr>
            <p:ph type="body" sz="quarter" idx="17"/>
          </p:nvPr>
        </p:nvSpPr>
        <p:spPr>
          <a:xfrm>
            <a:off x="527051" y="548217"/>
            <a:ext cx="3456715" cy="5281049"/>
          </a:xfrm>
        </p:spPr>
        <p:txBody>
          <a:bodyPr/>
          <a:lstStyle>
            <a:lvl1pPr marL="0" indent="0" algn="l">
              <a:buNone/>
              <a:defRPr sz="3200" b="1">
                <a:solidFill>
                  <a:schemeClr val="bg1"/>
                </a:solidFill>
                <a:latin typeface="Arial Black"/>
                <a:cs typeface="Arial Black"/>
              </a:defRPr>
            </a:lvl1pPr>
          </a:lstStyle>
          <a:p>
            <a:pPr lvl="0"/>
            <a:r>
              <a:rPr lang="fi-FI"/>
              <a:t>Muokkaa tekstin perustyylejä</a:t>
            </a:r>
          </a:p>
        </p:txBody>
      </p:sp>
      <p:pic>
        <p:nvPicPr>
          <p:cNvPr id="9" name="Picture 8" descr="SITRA_BLAC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00523" y="6360001"/>
            <a:ext cx="1103445" cy="214724"/>
          </a:xfrm>
          <a:prstGeom prst="rect">
            <a:avLst/>
          </a:prstGeom>
        </p:spPr>
      </p:pic>
    </p:spTree>
    <p:extLst>
      <p:ext uri="{BB962C8B-B14F-4D97-AF65-F5344CB8AC3E}">
        <p14:creationId xmlns:p14="http://schemas.microsoft.com/office/powerpoint/2010/main" val="556352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16D1E-3609-3603-FA28-0E7B2A8DB7E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FI"/>
          </a:p>
        </p:txBody>
      </p:sp>
      <p:sp>
        <p:nvSpPr>
          <p:cNvPr id="3" name="Text Placeholder 2">
            <a:extLst>
              <a:ext uri="{FF2B5EF4-FFF2-40B4-BE49-F238E27FC236}">
                <a16:creationId xmlns:a16="http://schemas.microsoft.com/office/drawing/2014/main" id="{5A5C7B08-93AF-E544-8437-E8F44DC572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5" name="Footer Placeholder 4">
            <a:extLst>
              <a:ext uri="{FF2B5EF4-FFF2-40B4-BE49-F238E27FC236}">
                <a16:creationId xmlns:a16="http://schemas.microsoft.com/office/drawing/2014/main" id="{174B7CB6-3E16-3C9F-839F-C648AF689261}"/>
              </a:ext>
            </a:extLst>
          </p:cNvPr>
          <p:cNvSpPr>
            <a:spLocks noGrp="1"/>
          </p:cNvSpPr>
          <p:nvPr>
            <p:ph type="ftr" sz="quarter" idx="11"/>
          </p:nvPr>
        </p:nvSpPr>
        <p:spPr/>
        <p:txBody>
          <a:bodyPr/>
          <a:lstStyle/>
          <a:p>
            <a:endParaRPr lang="en-FI"/>
          </a:p>
        </p:txBody>
      </p:sp>
      <p:sp>
        <p:nvSpPr>
          <p:cNvPr id="6" name="Slide Number Placeholder 5">
            <a:extLst>
              <a:ext uri="{FF2B5EF4-FFF2-40B4-BE49-F238E27FC236}">
                <a16:creationId xmlns:a16="http://schemas.microsoft.com/office/drawing/2014/main" id="{5014A7E5-4930-1DE8-40A8-61A94DA4E203}"/>
              </a:ext>
            </a:extLst>
          </p:cNvPr>
          <p:cNvSpPr>
            <a:spLocks noGrp="1"/>
          </p:cNvSpPr>
          <p:nvPr>
            <p:ph type="sldNum" sz="quarter" idx="12"/>
          </p:nvPr>
        </p:nvSpPr>
        <p:spPr>
          <a:xfrm>
            <a:off x="8610600" y="6356350"/>
            <a:ext cx="2743200" cy="365125"/>
          </a:xfrm>
          <a:prstGeom prst="rect">
            <a:avLst/>
          </a:prstGeom>
        </p:spPr>
        <p:txBody>
          <a:bodyPr/>
          <a:lstStyle/>
          <a:p>
            <a:fld id="{89B69FE8-0F24-1E43-AA7D-21C2C8F77A33}" type="slidenum">
              <a:rPr lang="en-FI" smtClean="0"/>
              <a:t>‹#›</a:t>
            </a:fld>
            <a:endParaRPr lang="en-FI"/>
          </a:p>
        </p:txBody>
      </p:sp>
    </p:spTree>
    <p:extLst>
      <p:ext uri="{BB962C8B-B14F-4D97-AF65-F5344CB8AC3E}">
        <p14:creationId xmlns:p14="http://schemas.microsoft.com/office/powerpoint/2010/main" val="20366506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uva vasemmalla">
    <p:spTree>
      <p:nvGrpSpPr>
        <p:cNvPr id="1" name=""/>
        <p:cNvGrpSpPr/>
        <p:nvPr/>
      </p:nvGrpSpPr>
      <p:grpSpPr>
        <a:xfrm>
          <a:off x="0" y="0"/>
          <a:ext cx="0" cy="0"/>
          <a:chOff x="0" y="0"/>
          <a:chExt cx="0" cy="0"/>
        </a:xfrm>
      </p:grpSpPr>
      <p:sp>
        <p:nvSpPr>
          <p:cNvPr id="4" name="Content Placeholder 3"/>
          <p:cNvSpPr>
            <a:spLocks noGrp="1"/>
          </p:cNvSpPr>
          <p:nvPr>
            <p:ph sz="quarter" idx="21"/>
          </p:nvPr>
        </p:nvSpPr>
        <p:spPr>
          <a:xfrm>
            <a:off x="6383867" y="0"/>
            <a:ext cx="5808133" cy="6858000"/>
          </a:xfrm>
        </p:spPr>
        <p:txBody>
          <a:bodyPr/>
          <a:lstStyle/>
          <a:p>
            <a:pPr lvl="0"/>
            <a:r>
              <a:rPr lang="fi-FI"/>
              <a:t>Muokkaa tekstin perustyylejä</a:t>
            </a:r>
          </a:p>
          <a:p>
            <a:pPr lvl="1"/>
            <a:r>
              <a:rPr lang="fi-FI"/>
              <a:t>toinen taso</a:t>
            </a:r>
          </a:p>
          <a:p>
            <a:pPr lvl="2"/>
            <a:r>
              <a:rPr lang="fi-FI"/>
              <a:t>kolmas taso</a:t>
            </a:r>
          </a:p>
          <a:p>
            <a:pPr lvl="3"/>
            <a:r>
              <a:rPr lang="fi-FI"/>
              <a:t>neljäs taso</a:t>
            </a:r>
          </a:p>
        </p:txBody>
      </p:sp>
      <p:sp>
        <p:nvSpPr>
          <p:cNvPr id="10" name="Rectangle 9"/>
          <p:cNvSpPr/>
          <p:nvPr userDrawn="1"/>
        </p:nvSpPr>
        <p:spPr>
          <a:xfrm>
            <a:off x="0" y="0"/>
            <a:ext cx="6384032"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Tekstin paikkamerkki 6"/>
          <p:cNvSpPr>
            <a:spLocks noGrp="1"/>
          </p:cNvSpPr>
          <p:nvPr>
            <p:ph type="body" sz="quarter" idx="11"/>
          </p:nvPr>
        </p:nvSpPr>
        <p:spPr>
          <a:xfrm>
            <a:off x="623392" y="548680"/>
            <a:ext cx="5184576" cy="1248139"/>
          </a:xfrm>
        </p:spPr>
        <p:txBody>
          <a:bodyPr/>
          <a:lstStyle>
            <a:lvl1pPr marL="0" indent="0" algn="l">
              <a:lnSpc>
                <a:spcPct val="100000"/>
              </a:lnSpc>
              <a:spcBef>
                <a:spcPts val="0"/>
              </a:spcBef>
              <a:buFont typeface="Arial"/>
              <a:buNone/>
              <a:defRPr sz="3200" b="1">
                <a:latin typeface="Arial Black"/>
                <a:cs typeface="Arial Black"/>
              </a:defRPr>
            </a:lvl1pPr>
            <a:lvl2pPr marL="380990" indent="-380990">
              <a:buFont typeface="Arial" panose="020B0604020202020204" pitchFamily="34" charset="0"/>
              <a:buChar char="•"/>
              <a:defRPr/>
            </a:lvl2pPr>
            <a:lvl3pPr marL="0" indent="0" algn="l">
              <a:spcBef>
                <a:spcPts val="0"/>
              </a:spcBef>
              <a:buFont typeface="Arial"/>
              <a:buNone/>
              <a:defRPr sz="2133"/>
            </a:lvl3pPr>
            <a:lvl4pPr marL="0" indent="0" algn="l">
              <a:spcBef>
                <a:spcPts val="0"/>
              </a:spcBef>
              <a:buFont typeface="Arial"/>
              <a:buNone/>
              <a:defRPr sz="2133"/>
            </a:lvl4pPr>
            <a:lvl5pPr marL="0" indent="0" algn="l">
              <a:spcBef>
                <a:spcPts val="0"/>
              </a:spcBef>
              <a:buFont typeface="Arial"/>
              <a:buNone/>
              <a:defRPr sz="2133"/>
            </a:lvl5pPr>
          </a:lstStyle>
          <a:p>
            <a:pPr lvl="0"/>
            <a:r>
              <a:rPr lang="fi-FI"/>
              <a:t>Muokkaa tekstin perustyylejä</a:t>
            </a:r>
          </a:p>
        </p:txBody>
      </p:sp>
      <p:sp>
        <p:nvSpPr>
          <p:cNvPr id="6" name="Text Placeholder 11"/>
          <p:cNvSpPr>
            <a:spLocks noGrp="1"/>
          </p:cNvSpPr>
          <p:nvPr>
            <p:ph type="body" sz="quarter" idx="19"/>
          </p:nvPr>
        </p:nvSpPr>
        <p:spPr>
          <a:xfrm>
            <a:off x="623392" y="1796819"/>
            <a:ext cx="5184576" cy="4512501"/>
          </a:xfrm>
        </p:spPr>
        <p:txBody>
          <a:bodyPr/>
          <a:lstStyle>
            <a:lvl1pPr marL="239178" marR="0" indent="-239178" algn="l" defTabSz="609585" rtl="0" eaLnBrk="1" fontAlgn="auto" latinLnBrk="0" hangingPunct="1">
              <a:lnSpc>
                <a:spcPct val="90000"/>
              </a:lnSpc>
              <a:spcBef>
                <a:spcPct val="20000"/>
              </a:spcBef>
              <a:spcAft>
                <a:spcPts val="0"/>
              </a:spcAft>
              <a:buClrTx/>
              <a:buSzTx/>
              <a:buFont typeface="Lucida Grande"/>
              <a:buChar char="-"/>
              <a:tabLst/>
              <a:defRPr sz="2133">
                <a:solidFill>
                  <a:schemeClr val="tx1"/>
                </a:solidFill>
                <a:latin typeface="Georgia"/>
                <a:cs typeface="Georgia"/>
              </a:defRPr>
            </a:lvl1pPr>
            <a:lvl2pPr marL="476239" indent="-237061" algn="l">
              <a:lnSpc>
                <a:spcPct val="90000"/>
              </a:lnSpc>
              <a:spcBef>
                <a:spcPts val="800"/>
              </a:spcBef>
              <a:buFont typeface="Georgia" panose="02040502050405020303" pitchFamily="18" charset="0"/>
              <a:buChar char="–"/>
              <a:defRPr sz="1867">
                <a:solidFill>
                  <a:schemeClr val="tx1"/>
                </a:solidFill>
                <a:latin typeface="Georgia"/>
                <a:cs typeface="Georgia"/>
              </a:defRPr>
            </a:lvl2pPr>
            <a:lvl3pPr marL="717533" indent="-228594" algn="l">
              <a:lnSpc>
                <a:spcPct val="90000"/>
              </a:lnSpc>
              <a:spcBef>
                <a:spcPts val="800"/>
              </a:spcBef>
              <a:buFont typeface="Georgia" panose="02040502050405020303" pitchFamily="18" charset="0"/>
              <a:buChar char="–"/>
              <a:defRPr sz="1600">
                <a:solidFill>
                  <a:schemeClr val="tx1"/>
                </a:solidFill>
                <a:latin typeface="Georgia"/>
                <a:cs typeface="Georgia"/>
              </a:defRPr>
            </a:lvl3pPr>
            <a:lvl4pPr marL="958827" indent="-228594" algn="l">
              <a:lnSpc>
                <a:spcPct val="90000"/>
              </a:lnSpc>
              <a:buFont typeface="Georgia" panose="02040502050405020303" pitchFamily="18" charset="0"/>
              <a:buChar char="–"/>
              <a:defRPr sz="1600">
                <a:solidFill>
                  <a:schemeClr val="tx1"/>
                </a:solidFill>
                <a:latin typeface="Georgia"/>
                <a:cs typeface="Georgia"/>
              </a:defRPr>
            </a:lvl4pPr>
            <a:lvl5pPr marL="143996" indent="-380990" algn="l">
              <a:buFont typeface="Arial"/>
              <a:buChar char="•"/>
              <a:defRPr sz="1867">
                <a:solidFill>
                  <a:schemeClr val="tx1"/>
                </a:solidFill>
                <a:latin typeface="Georgia"/>
                <a:cs typeface="Georgia"/>
              </a:defRPr>
            </a:lvl5pPr>
          </a:lstStyle>
          <a:p>
            <a:pPr lvl="0"/>
            <a:r>
              <a:rPr lang="fi-FI"/>
              <a:t>Muokkaa tekstin perustyylejä</a:t>
            </a:r>
          </a:p>
          <a:p>
            <a:pPr lvl="1"/>
            <a:r>
              <a:rPr lang="fi-FI"/>
              <a:t>toinen taso</a:t>
            </a:r>
          </a:p>
          <a:p>
            <a:pPr lvl="2"/>
            <a:r>
              <a:rPr lang="fi-FI"/>
              <a:t>kolmas taso</a:t>
            </a:r>
          </a:p>
          <a:p>
            <a:pPr lvl="3"/>
            <a:r>
              <a:rPr lang="fi-FI"/>
              <a:t>neljäs taso</a:t>
            </a:r>
          </a:p>
        </p:txBody>
      </p:sp>
      <p:sp>
        <p:nvSpPr>
          <p:cNvPr id="12" name="Text Placeholder 8"/>
          <p:cNvSpPr>
            <a:spLocks noGrp="1"/>
          </p:cNvSpPr>
          <p:nvPr>
            <p:ph type="body" sz="quarter" idx="17"/>
          </p:nvPr>
        </p:nvSpPr>
        <p:spPr>
          <a:xfrm>
            <a:off x="6960096" y="548681"/>
            <a:ext cx="4512501" cy="5281049"/>
          </a:xfrm>
        </p:spPr>
        <p:txBody>
          <a:bodyPr/>
          <a:lstStyle>
            <a:lvl1pPr marL="0" indent="0" algn="l">
              <a:buNone/>
              <a:defRPr sz="3200" b="1">
                <a:solidFill>
                  <a:schemeClr val="tx1"/>
                </a:solidFill>
                <a:latin typeface="Arial Black"/>
                <a:cs typeface="Arial Black"/>
              </a:defRPr>
            </a:lvl1pPr>
          </a:lstStyle>
          <a:p>
            <a:pPr lvl="0"/>
            <a:r>
              <a:rPr lang="fi-FI"/>
              <a:t>Muokkaa tekstin perustyylejä</a:t>
            </a:r>
          </a:p>
        </p:txBody>
      </p:sp>
      <p:pic>
        <p:nvPicPr>
          <p:cNvPr id="9" name="Picture 8" descr="SITRA_BLAC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00523" y="6360001"/>
            <a:ext cx="1103445" cy="214724"/>
          </a:xfrm>
          <a:prstGeom prst="rect">
            <a:avLst/>
          </a:prstGeom>
        </p:spPr>
      </p:pic>
    </p:spTree>
    <p:extLst>
      <p:ext uri="{BB962C8B-B14F-4D97-AF65-F5344CB8AC3E}">
        <p14:creationId xmlns:p14="http://schemas.microsoft.com/office/powerpoint/2010/main" val="22223592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umma kuva vasemmalla">
    <p:spTree>
      <p:nvGrpSpPr>
        <p:cNvPr id="1" name=""/>
        <p:cNvGrpSpPr/>
        <p:nvPr/>
      </p:nvGrpSpPr>
      <p:grpSpPr>
        <a:xfrm>
          <a:off x="0" y="0"/>
          <a:ext cx="0" cy="0"/>
          <a:chOff x="0" y="0"/>
          <a:chExt cx="0" cy="0"/>
        </a:xfrm>
      </p:grpSpPr>
      <p:sp>
        <p:nvSpPr>
          <p:cNvPr id="3" name="Content Placeholder 2"/>
          <p:cNvSpPr>
            <a:spLocks noGrp="1"/>
          </p:cNvSpPr>
          <p:nvPr>
            <p:ph sz="quarter" idx="21"/>
          </p:nvPr>
        </p:nvSpPr>
        <p:spPr>
          <a:xfrm>
            <a:off x="6383867" y="0"/>
            <a:ext cx="5808133" cy="6858000"/>
          </a:xfrm>
          <a:solidFill>
            <a:schemeClr val="tx1"/>
          </a:solidFill>
        </p:spPr>
        <p:txBody>
          <a:bodyPr/>
          <a:lstStyle/>
          <a:p>
            <a:pPr lvl="0"/>
            <a:r>
              <a:rPr lang="fi-FI"/>
              <a:t>Muokkaa tekstin perustyylejä</a:t>
            </a:r>
          </a:p>
          <a:p>
            <a:pPr lvl="1"/>
            <a:r>
              <a:rPr lang="fi-FI"/>
              <a:t>toinen taso</a:t>
            </a:r>
          </a:p>
          <a:p>
            <a:pPr lvl="2"/>
            <a:r>
              <a:rPr lang="fi-FI"/>
              <a:t>kolmas taso</a:t>
            </a:r>
          </a:p>
          <a:p>
            <a:pPr lvl="3"/>
            <a:r>
              <a:rPr lang="fi-FI"/>
              <a:t>neljäs taso</a:t>
            </a:r>
          </a:p>
        </p:txBody>
      </p:sp>
      <p:sp>
        <p:nvSpPr>
          <p:cNvPr id="7" name="Rectangle 6"/>
          <p:cNvSpPr/>
          <p:nvPr userDrawn="1"/>
        </p:nvSpPr>
        <p:spPr>
          <a:xfrm>
            <a:off x="0" y="0"/>
            <a:ext cx="6384032"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Tekstin paikkamerkki 6"/>
          <p:cNvSpPr>
            <a:spLocks noGrp="1"/>
          </p:cNvSpPr>
          <p:nvPr>
            <p:ph type="body" sz="quarter" idx="11"/>
          </p:nvPr>
        </p:nvSpPr>
        <p:spPr>
          <a:xfrm>
            <a:off x="623392" y="548680"/>
            <a:ext cx="5184576" cy="1248139"/>
          </a:xfrm>
        </p:spPr>
        <p:txBody>
          <a:bodyPr/>
          <a:lstStyle>
            <a:lvl1pPr marL="0" indent="0" algn="l">
              <a:lnSpc>
                <a:spcPct val="100000"/>
              </a:lnSpc>
              <a:spcBef>
                <a:spcPts val="0"/>
              </a:spcBef>
              <a:buFont typeface="Arial"/>
              <a:buNone/>
              <a:defRPr sz="3200" b="1">
                <a:latin typeface="Arial Black"/>
                <a:cs typeface="Arial Black"/>
              </a:defRPr>
            </a:lvl1pPr>
            <a:lvl2pPr marL="380990" indent="-380990">
              <a:buFont typeface="Arial" panose="020B0604020202020204" pitchFamily="34" charset="0"/>
              <a:buChar char="•"/>
              <a:defRPr/>
            </a:lvl2pPr>
            <a:lvl3pPr marL="0" indent="0" algn="l">
              <a:spcBef>
                <a:spcPts val="0"/>
              </a:spcBef>
              <a:buFont typeface="Arial"/>
              <a:buNone/>
              <a:defRPr sz="2133"/>
            </a:lvl3pPr>
            <a:lvl4pPr marL="0" indent="0" algn="l">
              <a:spcBef>
                <a:spcPts val="0"/>
              </a:spcBef>
              <a:buFont typeface="Arial"/>
              <a:buNone/>
              <a:defRPr sz="2133"/>
            </a:lvl4pPr>
            <a:lvl5pPr marL="0" indent="0" algn="l">
              <a:spcBef>
                <a:spcPts val="0"/>
              </a:spcBef>
              <a:buFont typeface="Arial"/>
              <a:buNone/>
              <a:defRPr sz="2133"/>
            </a:lvl5pPr>
          </a:lstStyle>
          <a:p>
            <a:pPr lvl="0"/>
            <a:r>
              <a:rPr lang="fi-FI"/>
              <a:t>Muokkaa tekstin perustyylejä</a:t>
            </a:r>
          </a:p>
        </p:txBody>
      </p:sp>
      <p:sp>
        <p:nvSpPr>
          <p:cNvPr id="10" name="Text Placeholder 11"/>
          <p:cNvSpPr>
            <a:spLocks noGrp="1"/>
          </p:cNvSpPr>
          <p:nvPr>
            <p:ph type="body" sz="quarter" idx="19"/>
          </p:nvPr>
        </p:nvSpPr>
        <p:spPr>
          <a:xfrm>
            <a:off x="623392" y="1796819"/>
            <a:ext cx="5184576" cy="4512501"/>
          </a:xfrm>
        </p:spPr>
        <p:txBody>
          <a:bodyPr/>
          <a:lstStyle>
            <a:lvl1pPr marL="239178" marR="0" indent="-239178" algn="l" defTabSz="609585" rtl="0" eaLnBrk="1" fontAlgn="auto" latinLnBrk="0" hangingPunct="1">
              <a:lnSpc>
                <a:spcPct val="90000"/>
              </a:lnSpc>
              <a:spcBef>
                <a:spcPct val="20000"/>
              </a:spcBef>
              <a:spcAft>
                <a:spcPts val="0"/>
              </a:spcAft>
              <a:buClrTx/>
              <a:buSzTx/>
              <a:buFont typeface="Lucida Grande"/>
              <a:buChar char="-"/>
              <a:tabLst/>
              <a:defRPr sz="2133">
                <a:solidFill>
                  <a:schemeClr val="tx1"/>
                </a:solidFill>
                <a:latin typeface="Georgia"/>
                <a:cs typeface="Georgia"/>
              </a:defRPr>
            </a:lvl1pPr>
            <a:lvl2pPr marL="476239" indent="-237061" algn="l">
              <a:lnSpc>
                <a:spcPct val="90000"/>
              </a:lnSpc>
              <a:spcBef>
                <a:spcPts val="800"/>
              </a:spcBef>
              <a:buFont typeface="Georgia" panose="02040502050405020303" pitchFamily="18" charset="0"/>
              <a:buChar char="–"/>
              <a:defRPr sz="1867">
                <a:solidFill>
                  <a:schemeClr val="tx1"/>
                </a:solidFill>
                <a:latin typeface="Georgia"/>
                <a:cs typeface="Georgia"/>
              </a:defRPr>
            </a:lvl2pPr>
            <a:lvl3pPr marL="717533" indent="-228594" algn="l" defTabSz="715415">
              <a:lnSpc>
                <a:spcPct val="90000"/>
              </a:lnSpc>
              <a:spcBef>
                <a:spcPts val="800"/>
              </a:spcBef>
              <a:buFont typeface="Georgia" panose="02040502050405020303" pitchFamily="18" charset="0"/>
              <a:buChar char="–"/>
              <a:defRPr sz="1600">
                <a:solidFill>
                  <a:schemeClr val="tx1"/>
                </a:solidFill>
                <a:latin typeface="Georgia"/>
                <a:cs typeface="Georgia"/>
              </a:defRPr>
            </a:lvl3pPr>
            <a:lvl4pPr marL="958827" indent="-228594" algn="l">
              <a:lnSpc>
                <a:spcPct val="90000"/>
              </a:lnSpc>
              <a:buFont typeface="Georgia" panose="02040502050405020303" pitchFamily="18" charset="0"/>
              <a:buChar char="–"/>
              <a:defRPr sz="1600">
                <a:solidFill>
                  <a:schemeClr val="tx1"/>
                </a:solidFill>
                <a:latin typeface="Georgia"/>
                <a:cs typeface="Georgia"/>
              </a:defRPr>
            </a:lvl4pPr>
            <a:lvl5pPr marL="143996" indent="-380990" algn="l">
              <a:buFont typeface="Arial"/>
              <a:buChar char="•"/>
              <a:defRPr sz="1867">
                <a:solidFill>
                  <a:schemeClr val="tx1"/>
                </a:solidFill>
                <a:latin typeface="Georgia"/>
                <a:cs typeface="Georgia"/>
              </a:defRPr>
            </a:lvl5pPr>
          </a:lstStyle>
          <a:p>
            <a:pPr lvl="0"/>
            <a:r>
              <a:rPr lang="fi-FI"/>
              <a:t>Muokkaa tekstin perustyylejä</a:t>
            </a:r>
          </a:p>
          <a:p>
            <a:pPr lvl="1"/>
            <a:r>
              <a:rPr lang="fi-FI"/>
              <a:t>toinen taso</a:t>
            </a:r>
          </a:p>
          <a:p>
            <a:pPr lvl="2"/>
            <a:r>
              <a:rPr lang="fi-FI"/>
              <a:t>kolmas taso</a:t>
            </a:r>
          </a:p>
          <a:p>
            <a:pPr lvl="3"/>
            <a:r>
              <a:rPr lang="fi-FI"/>
              <a:t>neljäs taso</a:t>
            </a:r>
          </a:p>
        </p:txBody>
      </p:sp>
      <p:sp>
        <p:nvSpPr>
          <p:cNvPr id="17" name="Text Placeholder 8"/>
          <p:cNvSpPr>
            <a:spLocks noGrp="1"/>
          </p:cNvSpPr>
          <p:nvPr>
            <p:ph type="body" sz="quarter" idx="17"/>
          </p:nvPr>
        </p:nvSpPr>
        <p:spPr>
          <a:xfrm>
            <a:off x="6960096" y="548681"/>
            <a:ext cx="4512501" cy="5281049"/>
          </a:xfrm>
        </p:spPr>
        <p:txBody>
          <a:bodyPr/>
          <a:lstStyle>
            <a:lvl1pPr marL="0" indent="0" algn="l">
              <a:buNone/>
              <a:defRPr sz="3200" b="1">
                <a:solidFill>
                  <a:schemeClr val="bg1"/>
                </a:solidFill>
                <a:latin typeface="Arial Black"/>
                <a:cs typeface="Arial Black"/>
              </a:defRPr>
            </a:lvl1pPr>
          </a:lstStyle>
          <a:p>
            <a:pPr lvl="0"/>
            <a:r>
              <a:rPr lang="fi-FI"/>
              <a:t>Muokkaa tekstin perustyylejä</a:t>
            </a:r>
          </a:p>
        </p:txBody>
      </p:sp>
      <p:pic>
        <p:nvPicPr>
          <p:cNvPr id="9" name="Picture 8" descr="SITRA_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00000" y="6360000"/>
            <a:ext cx="1110000" cy="216000"/>
          </a:xfrm>
          <a:prstGeom prst="rect">
            <a:avLst/>
          </a:prstGeom>
        </p:spPr>
      </p:pic>
    </p:spTree>
    <p:extLst>
      <p:ext uri="{BB962C8B-B14F-4D97-AF65-F5344CB8AC3E}">
        <p14:creationId xmlns:p14="http://schemas.microsoft.com/office/powerpoint/2010/main" val="26179398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uettelo">
    <p:spTree>
      <p:nvGrpSpPr>
        <p:cNvPr id="1" name=""/>
        <p:cNvGrpSpPr/>
        <p:nvPr/>
      </p:nvGrpSpPr>
      <p:grpSpPr>
        <a:xfrm>
          <a:off x="0" y="0"/>
          <a:ext cx="0" cy="0"/>
          <a:chOff x="0" y="0"/>
          <a:chExt cx="0" cy="0"/>
        </a:xfrm>
      </p:grpSpPr>
      <p:sp>
        <p:nvSpPr>
          <p:cNvPr id="2" name="Title 1"/>
          <p:cNvSpPr>
            <a:spLocks noGrp="1"/>
          </p:cNvSpPr>
          <p:nvPr>
            <p:ph type="title"/>
          </p:nvPr>
        </p:nvSpPr>
        <p:spPr>
          <a:xfrm>
            <a:off x="719404" y="548681"/>
            <a:ext cx="10753193" cy="1078364"/>
          </a:xfrm>
        </p:spPr>
        <p:txBody>
          <a:bodyPr anchor="t"/>
          <a:lstStyle>
            <a:lvl1pPr algn="l">
              <a:defRPr sz="3200"/>
            </a:lvl1pPr>
          </a:lstStyle>
          <a:p>
            <a:r>
              <a:rPr lang="fi-FI"/>
              <a:t>Muokkaa ots. perustyyl. napsautt.</a:t>
            </a:r>
            <a:endParaRPr lang="en-US"/>
          </a:p>
        </p:txBody>
      </p:sp>
      <p:sp>
        <p:nvSpPr>
          <p:cNvPr id="34" name="Text Placeholder 33"/>
          <p:cNvSpPr>
            <a:spLocks noGrp="1"/>
          </p:cNvSpPr>
          <p:nvPr userDrawn="1">
            <p:ph type="body" sz="quarter" idx="13"/>
          </p:nvPr>
        </p:nvSpPr>
        <p:spPr>
          <a:xfrm>
            <a:off x="1968501" y="1700808"/>
            <a:ext cx="9504097" cy="768085"/>
          </a:xfrm>
        </p:spPr>
        <p:txBody>
          <a:bodyPr anchor="ctr"/>
          <a:lstStyle>
            <a:lvl1pPr marL="0" indent="0" algn="l">
              <a:buNone/>
              <a:defRPr sz="2133" b="0" i="0">
                <a:latin typeface="Georgia"/>
                <a:cs typeface="Georgia"/>
              </a:defRPr>
            </a:lvl1pPr>
            <a:lvl2pPr algn="l">
              <a:defRPr sz="1867" b="1" i="0">
                <a:latin typeface="Arial"/>
                <a:cs typeface="Arial"/>
              </a:defRPr>
            </a:lvl2pPr>
            <a:lvl3pPr algn="l">
              <a:defRPr sz="1867" b="1" i="0">
                <a:latin typeface="Arial"/>
                <a:cs typeface="Arial"/>
              </a:defRPr>
            </a:lvl3pPr>
            <a:lvl4pPr algn="l">
              <a:defRPr sz="1867" b="1" i="0">
                <a:latin typeface="Arial"/>
                <a:cs typeface="Arial"/>
              </a:defRPr>
            </a:lvl4pPr>
            <a:lvl5pPr algn="l">
              <a:defRPr sz="1867" b="1" i="0">
                <a:latin typeface="Arial"/>
                <a:cs typeface="Arial"/>
              </a:defRPr>
            </a:lvl5pPr>
          </a:lstStyle>
          <a:p>
            <a:pPr lvl="0"/>
            <a:r>
              <a:rPr lang="fi-FI"/>
              <a:t>Muokkaa tekstin perustyylejä</a:t>
            </a:r>
          </a:p>
        </p:txBody>
      </p:sp>
      <p:sp>
        <p:nvSpPr>
          <p:cNvPr id="35" name="Text Placeholder 33"/>
          <p:cNvSpPr>
            <a:spLocks noGrp="1"/>
          </p:cNvSpPr>
          <p:nvPr userDrawn="1">
            <p:ph type="body" sz="quarter" idx="14"/>
          </p:nvPr>
        </p:nvSpPr>
        <p:spPr>
          <a:xfrm>
            <a:off x="1968501" y="2566591"/>
            <a:ext cx="9504097" cy="766399"/>
          </a:xfrm>
        </p:spPr>
        <p:txBody>
          <a:bodyPr anchor="ctr"/>
          <a:lstStyle>
            <a:lvl1pPr marL="0" indent="0" algn="l">
              <a:buNone/>
              <a:defRPr lang="fi-FI" sz="2133" b="0" i="0" kern="1200" dirty="0" err="1">
                <a:solidFill>
                  <a:schemeClr val="tx1"/>
                </a:solidFill>
                <a:latin typeface="Georgia"/>
                <a:ea typeface="+mn-ea"/>
                <a:cs typeface="Georgia"/>
              </a:defRPr>
            </a:lvl1pPr>
            <a:lvl2pPr algn="l">
              <a:defRPr sz="1867" b="1" i="0">
                <a:latin typeface="Arial"/>
                <a:cs typeface="Arial"/>
              </a:defRPr>
            </a:lvl2pPr>
            <a:lvl3pPr algn="l">
              <a:defRPr sz="1867" b="1" i="0">
                <a:latin typeface="Arial"/>
                <a:cs typeface="Arial"/>
              </a:defRPr>
            </a:lvl3pPr>
            <a:lvl4pPr algn="l">
              <a:defRPr sz="1867" b="1" i="0">
                <a:latin typeface="Arial"/>
                <a:cs typeface="Arial"/>
              </a:defRPr>
            </a:lvl4pPr>
            <a:lvl5pPr algn="l">
              <a:defRPr sz="1867" b="1" i="0">
                <a:latin typeface="Arial"/>
                <a:cs typeface="Arial"/>
              </a:defRPr>
            </a:lvl5pPr>
          </a:lstStyle>
          <a:p>
            <a:pPr lvl="0"/>
            <a:r>
              <a:rPr lang="fi-FI"/>
              <a:t>Muokkaa tekstin perustyylejä</a:t>
            </a:r>
          </a:p>
        </p:txBody>
      </p:sp>
      <p:sp>
        <p:nvSpPr>
          <p:cNvPr id="36" name="Text Placeholder 33"/>
          <p:cNvSpPr>
            <a:spLocks noGrp="1"/>
          </p:cNvSpPr>
          <p:nvPr userDrawn="1">
            <p:ph type="body" sz="quarter" idx="15"/>
          </p:nvPr>
        </p:nvSpPr>
        <p:spPr>
          <a:xfrm>
            <a:off x="1968501" y="3430687"/>
            <a:ext cx="9504097" cy="766399"/>
          </a:xfrm>
        </p:spPr>
        <p:txBody>
          <a:bodyPr anchor="ctr"/>
          <a:lstStyle>
            <a:lvl1pPr marL="0" indent="0" algn="l">
              <a:buNone/>
              <a:defRPr lang="fi-FI" sz="2133" b="0" i="0" kern="1200" dirty="0" err="1">
                <a:solidFill>
                  <a:schemeClr val="tx1"/>
                </a:solidFill>
                <a:latin typeface="Georgia"/>
                <a:ea typeface="+mn-ea"/>
                <a:cs typeface="Georgia"/>
              </a:defRPr>
            </a:lvl1pPr>
            <a:lvl2pPr algn="l">
              <a:defRPr sz="1867" b="1" i="0">
                <a:latin typeface="Arial"/>
                <a:cs typeface="Arial"/>
              </a:defRPr>
            </a:lvl2pPr>
            <a:lvl3pPr algn="l">
              <a:defRPr sz="1867" b="1" i="0">
                <a:latin typeface="Arial"/>
                <a:cs typeface="Arial"/>
              </a:defRPr>
            </a:lvl3pPr>
            <a:lvl4pPr algn="l">
              <a:defRPr sz="1867" b="1" i="0">
                <a:latin typeface="Arial"/>
                <a:cs typeface="Arial"/>
              </a:defRPr>
            </a:lvl4pPr>
            <a:lvl5pPr algn="l">
              <a:defRPr sz="1867" b="1" i="0">
                <a:latin typeface="Arial"/>
                <a:cs typeface="Arial"/>
              </a:defRPr>
            </a:lvl5pPr>
          </a:lstStyle>
          <a:p>
            <a:pPr lvl="0"/>
            <a:r>
              <a:rPr lang="fi-FI"/>
              <a:t>Muokkaa tekstin perustyylejä</a:t>
            </a:r>
          </a:p>
        </p:txBody>
      </p:sp>
      <p:sp>
        <p:nvSpPr>
          <p:cNvPr id="37" name="Text Placeholder 33"/>
          <p:cNvSpPr>
            <a:spLocks noGrp="1"/>
          </p:cNvSpPr>
          <p:nvPr userDrawn="1">
            <p:ph type="body" sz="quarter" idx="16"/>
          </p:nvPr>
        </p:nvSpPr>
        <p:spPr>
          <a:xfrm>
            <a:off x="1967541" y="4294783"/>
            <a:ext cx="9505056" cy="766399"/>
          </a:xfrm>
        </p:spPr>
        <p:txBody>
          <a:bodyPr anchor="ctr"/>
          <a:lstStyle>
            <a:lvl1pPr marL="0" indent="0" algn="l">
              <a:buNone/>
              <a:defRPr lang="fi-FI" sz="2133" b="0" i="0" kern="1200" dirty="0" err="1">
                <a:solidFill>
                  <a:schemeClr val="tx1"/>
                </a:solidFill>
                <a:latin typeface="Georgia"/>
                <a:ea typeface="+mn-ea"/>
                <a:cs typeface="Georgia"/>
              </a:defRPr>
            </a:lvl1pPr>
            <a:lvl2pPr algn="l">
              <a:defRPr sz="1867" b="1" i="0">
                <a:latin typeface="Arial"/>
                <a:cs typeface="Arial"/>
              </a:defRPr>
            </a:lvl2pPr>
            <a:lvl3pPr algn="l">
              <a:defRPr sz="1867" b="1" i="0">
                <a:latin typeface="Arial"/>
                <a:cs typeface="Arial"/>
              </a:defRPr>
            </a:lvl3pPr>
            <a:lvl4pPr algn="l">
              <a:defRPr sz="1867" b="1" i="0">
                <a:latin typeface="Arial"/>
                <a:cs typeface="Arial"/>
              </a:defRPr>
            </a:lvl4pPr>
            <a:lvl5pPr algn="l">
              <a:defRPr sz="1867" b="1" i="0">
                <a:latin typeface="Arial"/>
                <a:cs typeface="Arial"/>
              </a:defRPr>
            </a:lvl5pPr>
          </a:lstStyle>
          <a:p>
            <a:pPr lvl="0"/>
            <a:r>
              <a:rPr lang="fi-FI"/>
              <a:t>Muokkaa tekstin perustyylejä</a:t>
            </a:r>
          </a:p>
        </p:txBody>
      </p:sp>
      <p:sp>
        <p:nvSpPr>
          <p:cNvPr id="38" name="Text Placeholder 33"/>
          <p:cNvSpPr>
            <a:spLocks noGrp="1"/>
          </p:cNvSpPr>
          <p:nvPr userDrawn="1">
            <p:ph type="body" sz="quarter" idx="17"/>
          </p:nvPr>
        </p:nvSpPr>
        <p:spPr>
          <a:xfrm>
            <a:off x="1967541" y="5158879"/>
            <a:ext cx="9505056" cy="766399"/>
          </a:xfrm>
        </p:spPr>
        <p:txBody>
          <a:bodyPr anchor="ctr"/>
          <a:lstStyle>
            <a:lvl1pPr marL="0" indent="0" algn="l">
              <a:buNone/>
              <a:defRPr lang="fi-FI" sz="2133" b="0" i="0" kern="1200" dirty="0" err="1">
                <a:solidFill>
                  <a:schemeClr val="tx1"/>
                </a:solidFill>
                <a:latin typeface="Georgia"/>
                <a:ea typeface="+mn-ea"/>
                <a:cs typeface="Georgia"/>
              </a:defRPr>
            </a:lvl1pPr>
            <a:lvl2pPr algn="l">
              <a:defRPr sz="1867" b="1" i="0">
                <a:latin typeface="Arial"/>
                <a:cs typeface="Arial"/>
              </a:defRPr>
            </a:lvl2pPr>
            <a:lvl3pPr algn="l">
              <a:defRPr sz="1867" b="1" i="0">
                <a:latin typeface="Arial"/>
                <a:cs typeface="Arial"/>
              </a:defRPr>
            </a:lvl3pPr>
            <a:lvl4pPr algn="l">
              <a:defRPr sz="1867" b="1" i="0">
                <a:latin typeface="Arial"/>
                <a:cs typeface="Arial"/>
              </a:defRPr>
            </a:lvl4pPr>
            <a:lvl5pPr algn="l">
              <a:defRPr sz="1867" b="1" i="0">
                <a:latin typeface="Arial"/>
                <a:cs typeface="Arial"/>
              </a:defRPr>
            </a:lvl5pPr>
          </a:lstStyle>
          <a:p>
            <a:pPr lvl="0"/>
            <a:r>
              <a:rPr lang="fi-FI"/>
              <a:t>Muokkaa tekstin perustyylejä</a:t>
            </a:r>
          </a:p>
        </p:txBody>
      </p:sp>
      <p:pic>
        <p:nvPicPr>
          <p:cNvPr id="9" name="Picture 8" descr="SITRA_BLAC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00523" y="6360001"/>
            <a:ext cx="1103445" cy="214724"/>
          </a:xfrm>
          <a:prstGeom prst="rect">
            <a:avLst/>
          </a:prstGeom>
        </p:spPr>
      </p:pic>
    </p:spTree>
    <p:extLst>
      <p:ext uri="{BB962C8B-B14F-4D97-AF65-F5344CB8AC3E}">
        <p14:creationId xmlns:p14="http://schemas.microsoft.com/office/powerpoint/2010/main" val="39988928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uettelo musta">
    <p:spTree>
      <p:nvGrpSpPr>
        <p:cNvPr id="1" name=""/>
        <p:cNvGrpSpPr/>
        <p:nvPr/>
      </p:nvGrpSpPr>
      <p:grpSpPr>
        <a:xfrm>
          <a:off x="0" y="0"/>
          <a:ext cx="0" cy="0"/>
          <a:chOff x="0" y="0"/>
          <a:chExt cx="0" cy="0"/>
        </a:xfrm>
      </p:grpSpPr>
      <p:sp>
        <p:nvSpPr>
          <p:cNvPr id="33" name="Rectangle 32"/>
          <p:cNvSpPr/>
          <p:nvPr userDrawn="1"/>
        </p:nvSpPr>
        <p:spPr>
          <a:xfrm>
            <a:off x="0" y="0"/>
            <a:ext cx="12192000" cy="6864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7" name="Title 1"/>
          <p:cNvSpPr>
            <a:spLocks noGrp="1"/>
          </p:cNvSpPr>
          <p:nvPr>
            <p:ph type="title"/>
          </p:nvPr>
        </p:nvSpPr>
        <p:spPr>
          <a:xfrm>
            <a:off x="719404" y="548681"/>
            <a:ext cx="10753193" cy="1078364"/>
          </a:xfrm>
        </p:spPr>
        <p:txBody>
          <a:bodyPr anchor="t"/>
          <a:lstStyle>
            <a:lvl1pPr algn="l">
              <a:defRPr sz="3200">
                <a:solidFill>
                  <a:schemeClr val="bg1"/>
                </a:solidFill>
              </a:defRPr>
            </a:lvl1pPr>
          </a:lstStyle>
          <a:p>
            <a:r>
              <a:rPr lang="fi-FI"/>
              <a:t>Muokkaa ots. perustyyl. napsautt.</a:t>
            </a:r>
            <a:endParaRPr lang="en-US"/>
          </a:p>
        </p:txBody>
      </p:sp>
      <p:sp>
        <p:nvSpPr>
          <p:cNvPr id="28" name="Text Placeholder 33"/>
          <p:cNvSpPr>
            <a:spLocks noGrp="1"/>
          </p:cNvSpPr>
          <p:nvPr>
            <p:ph type="body" sz="quarter" idx="13"/>
          </p:nvPr>
        </p:nvSpPr>
        <p:spPr>
          <a:xfrm>
            <a:off x="1968501" y="1700808"/>
            <a:ext cx="9504097" cy="768085"/>
          </a:xfrm>
        </p:spPr>
        <p:txBody>
          <a:bodyPr anchor="ctr"/>
          <a:lstStyle>
            <a:lvl1pPr marL="0" indent="0" algn="l">
              <a:buNone/>
              <a:defRPr sz="2133" b="0" i="0">
                <a:solidFill>
                  <a:schemeClr val="bg1"/>
                </a:solidFill>
                <a:latin typeface="Georgia"/>
                <a:cs typeface="Georgia"/>
              </a:defRPr>
            </a:lvl1pPr>
            <a:lvl2pPr algn="l">
              <a:defRPr sz="1867" b="1" i="0">
                <a:latin typeface="Arial"/>
                <a:cs typeface="Arial"/>
              </a:defRPr>
            </a:lvl2pPr>
            <a:lvl3pPr algn="l">
              <a:defRPr sz="1867" b="1" i="0">
                <a:latin typeface="Arial"/>
                <a:cs typeface="Arial"/>
              </a:defRPr>
            </a:lvl3pPr>
            <a:lvl4pPr algn="l">
              <a:defRPr sz="1867" b="1" i="0">
                <a:latin typeface="Arial"/>
                <a:cs typeface="Arial"/>
              </a:defRPr>
            </a:lvl4pPr>
            <a:lvl5pPr algn="l">
              <a:defRPr sz="1867" b="1" i="0">
                <a:latin typeface="Arial"/>
                <a:cs typeface="Arial"/>
              </a:defRPr>
            </a:lvl5pPr>
          </a:lstStyle>
          <a:p>
            <a:pPr lvl="0"/>
            <a:r>
              <a:rPr lang="fi-FI"/>
              <a:t>Muokkaa tekstin perustyylejä</a:t>
            </a:r>
          </a:p>
        </p:txBody>
      </p:sp>
      <p:sp>
        <p:nvSpPr>
          <p:cNvPr id="29" name="Text Placeholder 33"/>
          <p:cNvSpPr>
            <a:spLocks noGrp="1"/>
          </p:cNvSpPr>
          <p:nvPr>
            <p:ph type="body" sz="quarter" idx="14"/>
          </p:nvPr>
        </p:nvSpPr>
        <p:spPr>
          <a:xfrm>
            <a:off x="1968501" y="2566591"/>
            <a:ext cx="9504097" cy="766399"/>
          </a:xfrm>
        </p:spPr>
        <p:txBody>
          <a:bodyPr anchor="ctr"/>
          <a:lstStyle>
            <a:lvl1pPr marL="0" indent="0" algn="l">
              <a:buNone/>
              <a:defRPr lang="fi-FI" sz="2133" b="0" i="0" kern="1200" dirty="0" err="1">
                <a:solidFill>
                  <a:schemeClr val="bg1"/>
                </a:solidFill>
                <a:latin typeface="Georgia"/>
                <a:ea typeface="+mn-ea"/>
                <a:cs typeface="Georgia"/>
              </a:defRPr>
            </a:lvl1pPr>
            <a:lvl2pPr algn="l">
              <a:defRPr sz="1867" b="1" i="0">
                <a:latin typeface="Arial"/>
                <a:cs typeface="Arial"/>
              </a:defRPr>
            </a:lvl2pPr>
            <a:lvl3pPr algn="l">
              <a:defRPr sz="1867" b="1" i="0">
                <a:latin typeface="Arial"/>
                <a:cs typeface="Arial"/>
              </a:defRPr>
            </a:lvl3pPr>
            <a:lvl4pPr algn="l">
              <a:defRPr sz="1867" b="1" i="0">
                <a:latin typeface="Arial"/>
                <a:cs typeface="Arial"/>
              </a:defRPr>
            </a:lvl4pPr>
            <a:lvl5pPr algn="l">
              <a:defRPr sz="1867" b="1" i="0">
                <a:latin typeface="Arial"/>
                <a:cs typeface="Arial"/>
              </a:defRPr>
            </a:lvl5pPr>
          </a:lstStyle>
          <a:p>
            <a:pPr lvl="0"/>
            <a:r>
              <a:rPr lang="fi-FI"/>
              <a:t>Muokkaa tekstin perustyylejä</a:t>
            </a:r>
          </a:p>
        </p:txBody>
      </p:sp>
      <p:sp>
        <p:nvSpPr>
          <p:cNvPr id="30" name="Text Placeholder 33"/>
          <p:cNvSpPr>
            <a:spLocks noGrp="1"/>
          </p:cNvSpPr>
          <p:nvPr>
            <p:ph type="body" sz="quarter" idx="15"/>
          </p:nvPr>
        </p:nvSpPr>
        <p:spPr>
          <a:xfrm>
            <a:off x="1968501" y="3430687"/>
            <a:ext cx="9504097" cy="766399"/>
          </a:xfrm>
        </p:spPr>
        <p:txBody>
          <a:bodyPr anchor="ctr"/>
          <a:lstStyle>
            <a:lvl1pPr marL="0" indent="0" algn="l">
              <a:buNone/>
              <a:defRPr lang="fi-FI" sz="2133" b="0" i="0" kern="1200" dirty="0" err="1">
                <a:solidFill>
                  <a:schemeClr val="bg1"/>
                </a:solidFill>
                <a:latin typeface="Georgia"/>
                <a:ea typeface="+mn-ea"/>
                <a:cs typeface="Georgia"/>
              </a:defRPr>
            </a:lvl1pPr>
            <a:lvl2pPr algn="l">
              <a:defRPr sz="1867" b="1" i="0">
                <a:latin typeface="Arial"/>
                <a:cs typeface="Arial"/>
              </a:defRPr>
            </a:lvl2pPr>
            <a:lvl3pPr algn="l">
              <a:defRPr sz="1867" b="1" i="0">
                <a:latin typeface="Arial"/>
                <a:cs typeface="Arial"/>
              </a:defRPr>
            </a:lvl3pPr>
            <a:lvl4pPr algn="l">
              <a:defRPr sz="1867" b="1" i="0">
                <a:latin typeface="Arial"/>
                <a:cs typeface="Arial"/>
              </a:defRPr>
            </a:lvl4pPr>
            <a:lvl5pPr algn="l">
              <a:defRPr sz="1867" b="1" i="0">
                <a:latin typeface="Arial"/>
                <a:cs typeface="Arial"/>
              </a:defRPr>
            </a:lvl5pPr>
          </a:lstStyle>
          <a:p>
            <a:pPr lvl="0"/>
            <a:r>
              <a:rPr lang="fi-FI"/>
              <a:t>Muokkaa tekstin perustyylejä</a:t>
            </a:r>
          </a:p>
        </p:txBody>
      </p:sp>
      <p:sp>
        <p:nvSpPr>
          <p:cNvPr id="31" name="Text Placeholder 33"/>
          <p:cNvSpPr>
            <a:spLocks noGrp="1"/>
          </p:cNvSpPr>
          <p:nvPr>
            <p:ph type="body" sz="quarter" idx="16"/>
          </p:nvPr>
        </p:nvSpPr>
        <p:spPr>
          <a:xfrm>
            <a:off x="1967541" y="4294783"/>
            <a:ext cx="9505056" cy="766399"/>
          </a:xfrm>
        </p:spPr>
        <p:txBody>
          <a:bodyPr anchor="ctr"/>
          <a:lstStyle>
            <a:lvl1pPr marL="0" indent="0" algn="l">
              <a:buNone/>
              <a:defRPr lang="fi-FI" sz="2133" b="0" i="0" kern="1200" dirty="0" err="1">
                <a:solidFill>
                  <a:schemeClr val="bg1"/>
                </a:solidFill>
                <a:latin typeface="Georgia"/>
                <a:ea typeface="+mn-ea"/>
                <a:cs typeface="Georgia"/>
              </a:defRPr>
            </a:lvl1pPr>
            <a:lvl2pPr algn="l">
              <a:defRPr sz="1867" b="1" i="0">
                <a:latin typeface="Arial"/>
                <a:cs typeface="Arial"/>
              </a:defRPr>
            </a:lvl2pPr>
            <a:lvl3pPr algn="l">
              <a:defRPr sz="1867" b="1" i="0">
                <a:latin typeface="Arial"/>
                <a:cs typeface="Arial"/>
              </a:defRPr>
            </a:lvl3pPr>
            <a:lvl4pPr algn="l">
              <a:defRPr sz="1867" b="1" i="0">
                <a:latin typeface="Arial"/>
                <a:cs typeface="Arial"/>
              </a:defRPr>
            </a:lvl4pPr>
            <a:lvl5pPr algn="l">
              <a:defRPr sz="1867" b="1" i="0">
                <a:latin typeface="Arial"/>
                <a:cs typeface="Arial"/>
              </a:defRPr>
            </a:lvl5pPr>
          </a:lstStyle>
          <a:p>
            <a:pPr lvl="0"/>
            <a:r>
              <a:rPr lang="fi-FI"/>
              <a:t>Muokkaa tekstin perustyylejä</a:t>
            </a:r>
          </a:p>
        </p:txBody>
      </p:sp>
      <p:sp>
        <p:nvSpPr>
          <p:cNvPr id="32" name="Text Placeholder 33"/>
          <p:cNvSpPr>
            <a:spLocks noGrp="1"/>
          </p:cNvSpPr>
          <p:nvPr>
            <p:ph type="body" sz="quarter" idx="17"/>
          </p:nvPr>
        </p:nvSpPr>
        <p:spPr>
          <a:xfrm>
            <a:off x="1967541" y="5158879"/>
            <a:ext cx="9505056" cy="766399"/>
          </a:xfrm>
        </p:spPr>
        <p:txBody>
          <a:bodyPr anchor="ctr"/>
          <a:lstStyle>
            <a:lvl1pPr marL="0" indent="0" algn="l">
              <a:buNone/>
              <a:defRPr lang="fi-FI" sz="2133" b="0" i="0" kern="1200" dirty="0" err="1">
                <a:solidFill>
                  <a:schemeClr val="bg1"/>
                </a:solidFill>
                <a:latin typeface="Georgia"/>
                <a:ea typeface="+mn-ea"/>
                <a:cs typeface="Georgia"/>
              </a:defRPr>
            </a:lvl1pPr>
            <a:lvl2pPr algn="l">
              <a:defRPr sz="1867" b="1" i="0">
                <a:latin typeface="Arial"/>
                <a:cs typeface="Arial"/>
              </a:defRPr>
            </a:lvl2pPr>
            <a:lvl3pPr algn="l">
              <a:defRPr sz="1867" b="1" i="0">
                <a:latin typeface="Arial"/>
                <a:cs typeface="Arial"/>
              </a:defRPr>
            </a:lvl3pPr>
            <a:lvl4pPr algn="l">
              <a:defRPr sz="1867" b="1" i="0">
                <a:latin typeface="Arial"/>
                <a:cs typeface="Arial"/>
              </a:defRPr>
            </a:lvl4pPr>
            <a:lvl5pPr algn="l">
              <a:defRPr sz="1867" b="1" i="0">
                <a:latin typeface="Arial"/>
                <a:cs typeface="Arial"/>
              </a:defRPr>
            </a:lvl5pPr>
          </a:lstStyle>
          <a:p>
            <a:pPr lvl="0"/>
            <a:r>
              <a:rPr lang="fi-FI"/>
              <a:t>Muokkaa tekstin perustyylejä</a:t>
            </a:r>
          </a:p>
        </p:txBody>
      </p:sp>
      <p:pic>
        <p:nvPicPr>
          <p:cNvPr id="10" name="Picture 9" descr="SITRA_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00000" y="6360000"/>
            <a:ext cx="1110000" cy="216000"/>
          </a:xfrm>
          <a:prstGeom prst="rect">
            <a:avLst/>
          </a:prstGeom>
        </p:spPr>
      </p:pic>
    </p:spTree>
    <p:extLst>
      <p:ext uri="{BB962C8B-B14F-4D97-AF65-F5344CB8AC3E}">
        <p14:creationId xmlns:p14="http://schemas.microsoft.com/office/powerpoint/2010/main" val="38099961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aafi">
    <p:spTree>
      <p:nvGrpSpPr>
        <p:cNvPr id="1" name=""/>
        <p:cNvGrpSpPr/>
        <p:nvPr/>
      </p:nvGrpSpPr>
      <p:grpSpPr>
        <a:xfrm>
          <a:off x="0" y="0"/>
          <a:ext cx="0" cy="0"/>
          <a:chOff x="0" y="0"/>
          <a:chExt cx="0" cy="0"/>
        </a:xfrm>
      </p:grpSpPr>
      <p:sp>
        <p:nvSpPr>
          <p:cNvPr id="7" name="Title 6"/>
          <p:cNvSpPr>
            <a:spLocks noGrp="1"/>
          </p:cNvSpPr>
          <p:nvPr>
            <p:ph type="title"/>
          </p:nvPr>
        </p:nvSpPr>
        <p:spPr>
          <a:xfrm>
            <a:off x="623392" y="548681"/>
            <a:ext cx="10945216" cy="864096"/>
          </a:xfrm>
        </p:spPr>
        <p:txBody>
          <a:bodyPr/>
          <a:lstStyle>
            <a:lvl1pPr>
              <a:defRPr sz="3200"/>
            </a:lvl1pPr>
          </a:lstStyle>
          <a:p>
            <a:r>
              <a:rPr lang="fi-FI"/>
              <a:t>Muokkaa ots. perustyyl. napsautt.</a:t>
            </a:r>
            <a:endParaRPr lang="en-US"/>
          </a:p>
        </p:txBody>
      </p:sp>
      <p:pic>
        <p:nvPicPr>
          <p:cNvPr id="6" name="Picture 5" descr="SITRA_BLAC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00523" y="6360001"/>
            <a:ext cx="1103445" cy="214724"/>
          </a:xfrm>
          <a:prstGeom prst="rect">
            <a:avLst/>
          </a:prstGeom>
        </p:spPr>
      </p:pic>
      <p:sp>
        <p:nvSpPr>
          <p:cNvPr id="4" name="Content Placeholder 3"/>
          <p:cNvSpPr>
            <a:spLocks noGrp="1"/>
          </p:cNvSpPr>
          <p:nvPr>
            <p:ph sz="quarter" idx="11"/>
          </p:nvPr>
        </p:nvSpPr>
        <p:spPr>
          <a:xfrm>
            <a:off x="623392" y="1508786"/>
            <a:ext cx="10945216" cy="4415764"/>
          </a:xfrm>
        </p:spPr>
        <p:txBody>
          <a:bodyPr/>
          <a:lstStyle/>
          <a:p>
            <a:pPr lvl="0"/>
            <a:r>
              <a:rPr lang="fi-FI"/>
              <a:t>Muokkaa tekstin perustyylejä</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495260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ustapohjainen graafi">
    <p:spTree>
      <p:nvGrpSpPr>
        <p:cNvPr id="1" name=""/>
        <p:cNvGrpSpPr/>
        <p:nvPr/>
      </p:nvGrpSpPr>
      <p:grpSpPr>
        <a:xfrm>
          <a:off x="0" y="0"/>
          <a:ext cx="0" cy="0"/>
          <a:chOff x="0" y="0"/>
          <a:chExt cx="0" cy="0"/>
        </a:xfrm>
      </p:grpSpPr>
      <p:sp>
        <p:nvSpPr>
          <p:cNvPr id="5" name="Rectangle 4"/>
          <p:cNvSpPr/>
          <p:nvPr userDrawn="1"/>
        </p:nvSpPr>
        <p:spPr>
          <a:xfrm>
            <a:off x="0" y="0"/>
            <a:ext cx="12192000" cy="6864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623392" y="548680"/>
            <a:ext cx="10945216" cy="886343"/>
          </a:xfrm>
        </p:spPr>
        <p:txBody>
          <a:bodyPr/>
          <a:lstStyle>
            <a:lvl1pPr>
              <a:defRPr sz="3200">
                <a:solidFill>
                  <a:schemeClr val="bg1"/>
                </a:solidFill>
              </a:defRPr>
            </a:lvl1pPr>
          </a:lstStyle>
          <a:p>
            <a:r>
              <a:rPr lang="fi-FI"/>
              <a:t>Muokkaa ots. perustyyl. napsautt.</a:t>
            </a:r>
            <a:endParaRPr lang="en-US"/>
          </a:p>
        </p:txBody>
      </p:sp>
      <p:pic>
        <p:nvPicPr>
          <p:cNvPr id="7" name="Picture 6" descr="SITRA_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00000" y="6360000"/>
            <a:ext cx="1110000" cy="216000"/>
          </a:xfrm>
          <a:prstGeom prst="rect">
            <a:avLst/>
          </a:prstGeom>
        </p:spPr>
      </p:pic>
      <p:sp>
        <p:nvSpPr>
          <p:cNvPr id="6" name="Content Placeholder 5"/>
          <p:cNvSpPr>
            <a:spLocks noGrp="1"/>
          </p:cNvSpPr>
          <p:nvPr>
            <p:ph sz="quarter" idx="11"/>
          </p:nvPr>
        </p:nvSpPr>
        <p:spPr>
          <a:xfrm>
            <a:off x="623393" y="1509185"/>
            <a:ext cx="10943167" cy="4607983"/>
          </a:xfrm>
        </p:spPr>
        <p:txBody>
          <a:bodyPr/>
          <a:lstStyle/>
          <a:p>
            <a:pPr lvl="0"/>
            <a:r>
              <a:rPr lang="fi-FI"/>
              <a:t>Muokkaa tekstin perustyylejä</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4518281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C6F66-32E3-A581-4A63-98229FAFA26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FI"/>
          </a:p>
        </p:txBody>
      </p:sp>
      <p:sp>
        <p:nvSpPr>
          <p:cNvPr id="3" name="Subtitle 2">
            <a:extLst>
              <a:ext uri="{FF2B5EF4-FFF2-40B4-BE49-F238E27FC236}">
                <a16:creationId xmlns:a16="http://schemas.microsoft.com/office/drawing/2014/main" id="{D7631072-99E4-24D5-D38B-44D8E9AFA7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FI"/>
          </a:p>
        </p:txBody>
      </p:sp>
      <p:sp>
        <p:nvSpPr>
          <p:cNvPr id="4" name="Date Placeholder 3">
            <a:extLst>
              <a:ext uri="{FF2B5EF4-FFF2-40B4-BE49-F238E27FC236}">
                <a16:creationId xmlns:a16="http://schemas.microsoft.com/office/drawing/2014/main" id="{FE1BA133-7FDF-6A9F-3CE7-6AB9EFFF0E6F}"/>
              </a:ext>
            </a:extLst>
          </p:cNvPr>
          <p:cNvSpPr>
            <a:spLocks noGrp="1"/>
          </p:cNvSpPr>
          <p:nvPr>
            <p:ph type="dt" sz="half" idx="10"/>
          </p:nvPr>
        </p:nvSpPr>
        <p:spPr/>
        <p:txBody>
          <a:bodyPr/>
          <a:lstStyle/>
          <a:p>
            <a:fld id="{B814EA4C-CC97-AE43-B6F2-52FD23B7FF74}" type="datetimeFigureOut">
              <a:rPr lang="en-FI" smtClean="0"/>
              <a:t>02/09/2023</a:t>
            </a:fld>
            <a:endParaRPr lang="en-FI"/>
          </a:p>
        </p:txBody>
      </p:sp>
      <p:sp>
        <p:nvSpPr>
          <p:cNvPr id="5" name="Footer Placeholder 4">
            <a:extLst>
              <a:ext uri="{FF2B5EF4-FFF2-40B4-BE49-F238E27FC236}">
                <a16:creationId xmlns:a16="http://schemas.microsoft.com/office/drawing/2014/main" id="{3980B52E-FA22-9919-6498-FC7F8426ECDC}"/>
              </a:ext>
            </a:extLst>
          </p:cNvPr>
          <p:cNvSpPr>
            <a:spLocks noGrp="1"/>
          </p:cNvSpPr>
          <p:nvPr>
            <p:ph type="ftr" sz="quarter" idx="11"/>
          </p:nvPr>
        </p:nvSpPr>
        <p:spPr/>
        <p:txBody>
          <a:bodyPr/>
          <a:lstStyle/>
          <a:p>
            <a:endParaRPr lang="en-FI"/>
          </a:p>
        </p:txBody>
      </p:sp>
      <p:sp>
        <p:nvSpPr>
          <p:cNvPr id="6" name="Slide Number Placeholder 5">
            <a:extLst>
              <a:ext uri="{FF2B5EF4-FFF2-40B4-BE49-F238E27FC236}">
                <a16:creationId xmlns:a16="http://schemas.microsoft.com/office/drawing/2014/main" id="{8569F8D0-56D3-07D2-6D6A-EB09498613C0}"/>
              </a:ext>
            </a:extLst>
          </p:cNvPr>
          <p:cNvSpPr>
            <a:spLocks noGrp="1"/>
          </p:cNvSpPr>
          <p:nvPr>
            <p:ph type="sldNum" sz="quarter" idx="12"/>
          </p:nvPr>
        </p:nvSpPr>
        <p:spPr/>
        <p:txBody>
          <a:bodyPr/>
          <a:lstStyle/>
          <a:p>
            <a:fld id="{160AD4BB-A07A-1240-B958-910791AEFF44}" type="slidenum">
              <a:rPr lang="en-FI" smtClean="0"/>
              <a:t>‹#›</a:t>
            </a:fld>
            <a:endParaRPr lang="en-FI"/>
          </a:p>
        </p:txBody>
      </p:sp>
    </p:spTree>
    <p:extLst>
      <p:ext uri="{BB962C8B-B14F-4D97-AF65-F5344CB8AC3E}">
        <p14:creationId xmlns:p14="http://schemas.microsoft.com/office/powerpoint/2010/main" val="31788138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54F2A-FBE5-8528-D3B8-9B910C6BCF0E}"/>
              </a:ext>
            </a:extLst>
          </p:cNvPr>
          <p:cNvSpPr>
            <a:spLocks noGrp="1"/>
          </p:cNvSpPr>
          <p:nvPr>
            <p:ph type="title"/>
          </p:nvPr>
        </p:nvSpPr>
        <p:spPr>
          <a:xfrm>
            <a:off x="838200" y="-328615"/>
            <a:ext cx="10515600" cy="1325563"/>
          </a:xfrm>
        </p:spPr>
        <p:txBody>
          <a:bodyPr>
            <a:normAutofit/>
          </a:bodyPr>
          <a:lstStyle>
            <a:lvl1pPr>
              <a:defRPr sz="2500" b="1" i="0" baseline="0">
                <a:solidFill>
                  <a:schemeClr val="bg1"/>
                </a:solidFill>
                <a:latin typeface="Helvetica" pitchFamily="2" charset="0"/>
              </a:defRPr>
            </a:lvl1pPr>
          </a:lstStyle>
          <a:p>
            <a:r>
              <a:rPr lang="en-GB" dirty="0"/>
              <a:t>Click to edit Master title style</a:t>
            </a:r>
            <a:endParaRPr lang="en-FI" dirty="0"/>
          </a:p>
        </p:txBody>
      </p:sp>
      <p:sp>
        <p:nvSpPr>
          <p:cNvPr id="3" name="Content Placeholder 2">
            <a:extLst>
              <a:ext uri="{FF2B5EF4-FFF2-40B4-BE49-F238E27FC236}">
                <a16:creationId xmlns:a16="http://schemas.microsoft.com/office/drawing/2014/main" id="{EF01C24C-806A-7C80-C3F8-83DD6ABD1DC7}"/>
              </a:ext>
            </a:extLst>
          </p:cNvPr>
          <p:cNvSpPr>
            <a:spLocks noGrp="1"/>
          </p:cNvSpPr>
          <p:nvPr>
            <p:ph idx="1"/>
          </p:nvPr>
        </p:nvSpPr>
        <p:spPr>
          <a:xfrm>
            <a:off x="838200" y="1128937"/>
            <a:ext cx="10515600" cy="4351338"/>
          </a:xfrm>
        </p:spPr>
        <p:txBody>
          <a:bodyPr>
            <a:normAutofit/>
          </a:bodyPr>
          <a:lstStyle>
            <a:lvl1pPr marL="0" indent="0">
              <a:buNone/>
              <a:defRPr sz="3000" baseline="0">
                <a:latin typeface="Helvetica" pitchFamily="2" charset="0"/>
              </a:defRPr>
            </a:lvl1pPr>
          </a:lstStyle>
          <a:p>
            <a:pPr lvl="0"/>
            <a:r>
              <a:rPr lang="en-GB" dirty="0"/>
              <a:t>Click to edit Master text styles</a:t>
            </a:r>
          </a:p>
        </p:txBody>
      </p:sp>
    </p:spTree>
    <p:extLst>
      <p:ext uri="{BB962C8B-B14F-4D97-AF65-F5344CB8AC3E}">
        <p14:creationId xmlns:p14="http://schemas.microsoft.com/office/powerpoint/2010/main" val="15828965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54B1F-997C-809E-6190-6C998BE7F98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FI"/>
          </a:p>
        </p:txBody>
      </p:sp>
      <p:sp>
        <p:nvSpPr>
          <p:cNvPr id="3" name="Text Placeholder 2">
            <a:extLst>
              <a:ext uri="{FF2B5EF4-FFF2-40B4-BE49-F238E27FC236}">
                <a16:creationId xmlns:a16="http://schemas.microsoft.com/office/drawing/2014/main" id="{E37B20A3-C891-AFD4-5DD5-AA6248E7B0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C44FE86-E460-BA09-3E8B-909C529A0681}"/>
              </a:ext>
            </a:extLst>
          </p:cNvPr>
          <p:cNvSpPr>
            <a:spLocks noGrp="1"/>
          </p:cNvSpPr>
          <p:nvPr>
            <p:ph type="dt" sz="half" idx="10"/>
          </p:nvPr>
        </p:nvSpPr>
        <p:spPr/>
        <p:txBody>
          <a:bodyPr/>
          <a:lstStyle/>
          <a:p>
            <a:fld id="{B814EA4C-CC97-AE43-B6F2-52FD23B7FF74}" type="datetimeFigureOut">
              <a:rPr lang="en-FI" smtClean="0"/>
              <a:t>02/09/2023</a:t>
            </a:fld>
            <a:endParaRPr lang="en-FI"/>
          </a:p>
        </p:txBody>
      </p:sp>
      <p:sp>
        <p:nvSpPr>
          <p:cNvPr id="5" name="Footer Placeholder 4">
            <a:extLst>
              <a:ext uri="{FF2B5EF4-FFF2-40B4-BE49-F238E27FC236}">
                <a16:creationId xmlns:a16="http://schemas.microsoft.com/office/drawing/2014/main" id="{B00EF388-5055-879A-488A-4EE54D3AA62E}"/>
              </a:ext>
            </a:extLst>
          </p:cNvPr>
          <p:cNvSpPr>
            <a:spLocks noGrp="1"/>
          </p:cNvSpPr>
          <p:nvPr>
            <p:ph type="ftr" sz="quarter" idx="11"/>
          </p:nvPr>
        </p:nvSpPr>
        <p:spPr/>
        <p:txBody>
          <a:bodyPr/>
          <a:lstStyle/>
          <a:p>
            <a:endParaRPr lang="en-FI"/>
          </a:p>
        </p:txBody>
      </p:sp>
      <p:sp>
        <p:nvSpPr>
          <p:cNvPr id="6" name="Slide Number Placeholder 5">
            <a:extLst>
              <a:ext uri="{FF2B5EF4-FFF2-40B4-BE49-F238E27FC236}">
                <a16:creationId xmlns:a16="http://schemas.microsoft.com/office/drawing/2014/main" id="{F70C6BE9-2671-A22E-2E34-65DAF9767C42}"/>
              </a:ext>
            </a:extLst>
          </p:cNvPr>
          <p:cNvSpPr>
            <a:spLocks noGrp="1"/>
          </p:cNvSpPr>
          <p:nvPr>
            <p:ph type="sldNum" sz="quarter" idx="12"/>
          </p:nvPr>
        </p:nvSpPr>
        <p:spPr/>
        <p:txBody>
          <a:bodyPr/>
          <a:lstStyle/>
          <a:p>
            <a:fld id="{160AD4BB-A07A-1240-B958-910791AEFF44}" type="slidenum">
              <a:rPr lang="en-FI" smtClean="0"/>
              <a:t>‹#›</a:t>
            </a:fld>
            <a:endParaRPr lang="en-FI"/>
          </a:p>
        </p:txBody>
      </p:sp>
    </p:spTree>
    <p:extLst>
      <p:ext uri="{BB962C8B-B14F-4D97-AF65-F5344CB8AC3E}">
        <p14:creationId xmlns:p14="http://schemas.microsoft.com/office/powerpoint/2010/main" val="5019401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12F34-065E-A573-A96D-406A92B78B7C}"/>
              </a:ext>
            </a:extLst>
          </p:cNvPr>
          <p:cNvSpPr>
            <a:spLocks noGrp="1"/>
          </p:cNvSpPr>
          <p:nvPr>
            <p:ph type="title"/>
          </p:nvPr>
        </p:nvSpPr>
        <p:spPr/>
        <p:txBody>
          <a:bodyPr/>
          <a:lstStyle/>
          <a:p>
            <a:r>
              <a:rPr lang="en-GB"/>
              <a:t>Click to edit Master title style</a:t>
            </a:r>
            <a:endParaRPr lang="en-FI"/>
          </a:p>
        </p:txBody>
      </p:sp>
      <p:sp>
        <p:nvSpPr>
          <p:cNvPr id="3" name="Content Placeholder 2">
            <a:extLst>
              <a:ext uri="{FF2B5EF4-FFF2-40B4-BE49-F238E27FC236}">
                <a16:creationId xmlns:a16="http://schemas.microsoft.com/office/drawing/2014/main" id="{F432EEF2-3548-46B0-73A3-FCEECF9716E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4" name="Content Placeholder 3">
            <a:extLst>
              <a:ext uri="{FF2B5EF4-FFF2-40B4-BE49-F238E27FC236}">
                <a16:creationId xmlns:a16="http://schemas.microsoft.com/office/drawing/2014/main" id="{7378EE5A-E95E-D00D-9307-1BE8E86D912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5" name="Date Placeholder 4">
            <a:extLst>
              <a:ext uri="{FF2B5EF4-FFF2-40B4-BE49-F238E27FC236}">
                <a16:creationId xmlns:a16="http://schemas.microsoft.com/office/drawing/2014/main" id="{9469E0AA-C5A9-FDD7-F8E9-668C62EF6955}"/>
              </a:ext>
            </a:extLst>
          </p:cNvPr>
          <p:cNvSpPr>
            <a:spLocks noGrp="1"/>
          </p:cNvSpPr>
          <p:nvPr>
            <p:ph type="dt" sz="half" idx="10"/>
          </p:nvPr>
        </p:nvSpPr>
        <p:spPr/>
        <p:txBody>
          <a:bodyPr/>
          <a:lstStyle/>
          <a:p>
            <a:fld id="{B814EA4C-CC97-AE43-B6F2-52FD23B7FF74}" type="datetimeFigureOut">
              <a:rPr lang="en-FI" smtClean="0"/>
              <a:t>02/09/2023</a:t>
            </a:fld>
            <a:endParaRPr lang="en-FI"/>
          </a:p>
        </p:txBody>
      </p:sp>
      <p:sp>
        <p:nvSpPr>
          <p:cNvPr id="6" name="Footer Placeholder 5">
            <a:extLst>
              <a:ext uri="{FF2B5EF4-FFF2-40B4-BE49-F238E27FC236}">
                <a16:creationId xmlns:a16="http://schemas.microsoft.com/office/drawing/2014/main" id="{34701E71-8421-AE3D-4C48-10068FAB1DEC}"/>
              </a:ext>
            </a:extLst>
          </p:cNvPr>
          <p:cNvSpPr>
            <a:spLocks noGrp="1"/>
          </p:cNvSpPr>
          <p:nvPr>
            <p:ph type="ftr" sz="quarter" idx="11"/>
          </p:nvPr>
        </p:nvSpPr>
        <p:spPr/>
        <p:txBody>
          <a:bodyPr/>
          <a:lstStyle/>
          <a:p>
            <a:endParaRPr lang="en-FI"/>
          </a:p>
        </p:txBody>
      </p:sp>
      <p:sp>
        <p:nvSpPr>
          <p:cNvPr id="7" name="Slide Number Placeholder 6">
            <a:extLst>
              <a:ext uri="{FF2B5EF4-FFF2-40B4-BE49-F238E27FC236}">
                <a16:creationId xmlns:a16="http://schemas.microsoft.com/office/drawing/2014/main" id="{8FA1CC32-32AB-68C6-16CE-A181CB20C314}"/>
              </a:ext>
            </a:extLst>
          </p:cNvPr>
          <p:cNvSpPr>
            <a:spLocks noGrp="1"/>
          </p:cNvSpPr>
          <p:nvPr>
            <p:ph type="sldNum" sz="quarter" idx="12"/>
          </p:nvPr>
        </p:nvSpPr>
        <p:spPr/>
        <p:txBody>
          <a:bodyPr/>
          <a:lstStyle/>
          <a:p>
            <a:fld id="{160AD4BB-A07A-1240-B958-910791AEFF44}" type="slidenum">
              <a:rPr lang="en-FI" smtClean="0"/>
              <a:t>‹#›</a:t>
            </a:fld>
            <a:endParaRPr lang="en-FI"/>
          </a:p>
        </p:txBody>
      </p:sp>
    </p:spTree>
    <p:extLst>
      <p:ext uri="{BB962C8B-B14F-4D97-AF65-F5344CB8AC3E}">
        <p14:creationId xmlns:p14="http://schemas.microsoft.com/office/powerpoint/2010/main" val="330409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BDB3F-5368-430E-19C1-077BDCDB16A8}"/>
              </a:ext>
            </a:extLst>
          </p:cNvPr>
          <p:cNvSpPr>
            <a:spLocks noGrp="1"/>
          </p:cNvSpPr>
          <p:nvPr>
            <p:ph type="title"/>
          </p:nvPr>
        </p:nvSpPr>
        <p:spPr/>
        <p:txBody>
          <a:bodyPr/>
          <a:lstStyle/>
          <a:p>
            <a:r>
              <a:rPr lang="en-GB"/>
              <a:t>Click to edit Master title style</a:t>
            </a:r>
            <a:endParaRPr lang="en-FI"/>
          </a:p>
        </p:txBody>
      </p:sp>
      <p:sp>
        <p:nvSpPr>
          <p:cNvPr id="3" name="Content Placeholder 2">
            <a:extLst>
              <a:ext uri="{FF2B5EF4-FFF2-40B4-BE49-F238E27FC236}">
                <a16:creationId xmlns:a16="http://schemas.microsoft.com/office/drawing/2014/main" id="{79AFE3D6-8307-EBEE-87EF-5213236587C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4" name="Content Placeholder 3">
            <a:extLst>
              <a:ext uri="{FF2B5EF4-FFF2-40B4-BE49-F238E27FC236}">
                <a16:creationId xmlns:a16="http://schemas.microsoft.com/office/drawing/2014/main" id="{9D6BB051-4257-68D2-3FBD-39A052B4D73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a:extLst>
              <a:ext uri="{FF2B5EF4-FFF2-40B4-BE49-F238E27FC236}">
                <a16:creationId xmlns:a16="http://schemas.microsoft.com/office/drawing/2014/main" id="{458B2A27-5A81-8286-8E43-E7108129E2FE}"/>
              </a:ext>
            </a:extLst>
          </p:cNvPr>
          <p:cNvSpPr>
            <a:spLocks noGrp="1"/>
          </p:cNvSpPr>
          <p:nvPr>
            <p:ph type="ftr" sz="quarter" idx="11"/>
          </p:nvPr>
        </p:nvSpPr>
        <p:spPr/>
        <p:txBody>
          <a:bodyPr/>
          <a:lstStyle/>
          <a:p>
            <a:endParaRPr lang="en-FI"/>
          </a:p>
        </p:txBody>
      </p:sp>
      <p:sp>
        <p:nvSpPr>
          <p:cNvPr id="7" name="Slide Number Placeholder 6">
            <a:extLst>
              <a:ext uri="{FF2B5EF4-FFF2-40B4-BE49-F238E27FC236}">
                <a16:creationId xmlns:a16="http://schemas.microsoft.com/office/drawing/2014/main" id="{349D1376-4452-7ACA-6D3F-829CCD5C2573}"/>
              </a:ext>
            </a:extLst>
          </p:cNvPr>
          <p:cNvSpPr>
            <a:spLocks noGrp="1"/>
          </p:cNvSpPr>
          <p:nvPr>
            <p:ph type="sldNum" sz="quarter" idx="12"/>
          </p:nvPr>
        </p:nvSpPr>
        <p:spPr>
          <a:xfrm>
            <a:off x="8610600" y="6356350"/>
            <a:ext cx="2743200" cy="365125"/>
          </a:xfrm>
          <a:prstGeom prst="rect">
            <a:avLst/>
          </a:prstGeom>
        </p:spPr>
        <p:txBody>
          <a:bodyPr/>
          <a:lstStyle/>
          <a:p>
            <a:fld id="{89B69FE8-0F24-1E43-AA7D-21C2C8F77A33}" type="slidenum">
              <a:rPr lang="en-FI" smtClean="0"/>
              <a:t>‹#›</a:t>
            </a:fld>
            <a:endParaRPr lang="en-FI"/>
          </a:p>
        </p:txBody>
      </p:sp>
    </p:spTree>
    <p:extLst>
      <p:ext uri="{BB962C8B-B14F-4D97-AF65-F5344CB8AC3E}">
        <p14:creationId xmlns:p14="http://schemas.microsoft.com/office/powerpoint/2010/main" val="1309416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F1670-0A9D-4616-E24B-A44C8A6C2704}"/>
              </a:ext>
            </a:extLst>
          </p:cNvPr>
          <p:cNvSpPr>
            <a:spLocks noGrp="1"/>
          </p:cNvSpPr>
          <p:nvPr>
            <p:ph type="title"/>
          </p:nvPr>
        </p:nvSpPr>
        <p:spPr>
          <a:xfrm>
            <a:off x="839788" y="365125"/>
            <a:ext cx="10515600" cy="1325563"/>
          </a:xfrm>
        </p:spPr>
        <p:txBody>
          <a:bodyPr/>
          <a:lstStyle/>
          <a:p>
            <a:r>
              <a:rPr lang="en-GB"/>
              <a:t>Click to edit Master title style</a:t>
            </a:r>
            <a:endParaRPr lang="en-FI"/>
          </a:p>
        </p:txBody>
      </p:sp>
      <p:sp>
        <p:nvSpPr>
          <p:cNvPr id="3" name="Text Placeholder 2">
            <a:extLst>
              <a:ext uri="{FF2B5EF4-FFF2-40B4-BE49-F238E27FC236}">
                <a16:creationId xmlns:a16="http://schemas.microsoft.com/office/drawing/2014/main" id="{2B99189C-DA03-A1C5-8D93-B0BA3C1C31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5CB7A85-15E1-E39A-2D64-7CD9539DA4C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5" name="Text Placeholder 4">
            <a:extLst>
              <a:ext uri="{FF2B5EF4-FFF2-40B4-BE49-F238E27FC236}">
                <a16:creationId xmlns:a16="http://schemas.microsoft.com/office/drawing/2014/main" id="{E10D4F98-7887-8AC7-B2E8-D009584D05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2956DAF-898E-9EDB-9D0F-26C123E60C4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7" name="Date Placeholder 6">
            <a:extLst>
              <a:ext uri="{FF2B5EF4-FFF2-40B4-BE49-F238E27FC236}">
                <a16:creationId xmlns:a16="http://schemas.microsoft.com/office/drawing/2014/main" id="{2D8DCB5C-64DB-EBD2-E62B-433E79537E6F}"/>
              </a:ext>
            </a:extLst>
          </p:cNvPr>
          <p:cNvSpPr>
            <a:spLocks noGrp="1"/>
          </p:cNvSpPr>
          <p:nvPr>
            <p:ph type="dt" sz="half" idx="10"/>
          </p:nvPr>
        </p:nvSpPr>
        <p:spPr/>
        <p:txBody>
          <a:bodyPr/>
          <a:lstStyle/>
          <a:p>
            <a:fld id="{B814EA4C-CC97-AE43-B6F2-52FD23B7FF74}" type="datetimeFigureOut">
              <a:rPr lang="en-FI" smtClean="0"/>
              <a:t>02/09/2023</a:t>
            </a:fld>
            <a:endParaRPr lang="en-FI"/>
          </a:p>
        </p:txBody>
      </p:sp>
      <p:sp>
        <p:nvSpPr>
          <p:cNvPr id="8" name="Footer Placeholder 7">
            <a:extLst>
              <a:ext uri="{FF2B5EF4-FFF2-40B4-BE49-F238E27FC236}">
                <a16:creationId xmlns:a16="http://schemas.microsoft.com/office/drawing/2014/main" id="{32A29891-FC6F-A16B-5B59-56770D4D5A24}"/>
              </a:ext>
            </a:extLst>
          </p:cNvPr>
          <p:cNvSpPr>
            <a:spLocks noGrp="1"/>
          </p:cNvSpPr>
          <p:nvPr>
            <p:ph type="ftr" sz="quarter" idx="11"/>
          </p:nvPr>
        </p:nvSpPr>
        <p:spPr/>
        <p:txBody>
          <a:bodyPr/>
          <a:lstStyle/>
          <a:p>
            <a:endParaRPr lang="en-FI"/>
          </a:p>
        </p:txBody>
      </p:sp>
      <p:sp>
        <p:nvSpPr>
          <p:cNvPr id="9" name="Slide Number Placeholder 8">
            <a:extLst>
              <a:ext uri="{FF2B5EF4-FFF2-40B4-BE49-F238E27FC236}">
                <a16:creationId xmlns:a16="http://schemas.microsoft.com/office/drawing/2014/main" id="{0AE47C34-289F-64DF-B717-E69D6E844806}"/>
              </a:ext>
            </a:extLst>
          </p:cNvPr>
          <p:cNvSpPr>
            <a:spLocks noGrp="1"/>
          </p:cNvSpPr>
          <p:nvPr>
            <p:ph type="sldNum" sz="quarter" idx="12"/>
          </p:nvPr>
        </p:nvSpPr>
        <p:spPr/>
        <p:txBody>
          <a:bodyPr/>
          <a:lstStyle/>
          <a:p>
            <a:fld id="{160AD4BB-A07A-1240-B958-910791AEFF44}" type="slidenum">
              <a:rPr lang="en-FI" smtClean="0"/>
              <a:t>‹#›</a:t>
            </a:fld>
            <a:endParaRPr lang="en-FI"/>
          </a:p>
        </p:txBody>
      </p:sp>
    </p:spTree>
    <p:extLst>
      <p:ext uri="{BB962C8B-B14F-4D97-AF65-F5344CB8AC3E}">
        <p14:creationId xmlns:p14="http://schemas.microsoft.com/office/powerpoint/2010/main" val="12759636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6BD90-C1CD-4CA0-0BD0-7C826F22F160}"/>
              </a:ext>
            </a:extLst>
          </p:cNvPr>
          <p:cNvSpPr>
            <a:spLocks noGrp="1"/>
          </p:cNvSpPr>
          <p:nvPr>
            <p:ph type="title"/>
          </p:nvPr>
        </p:nvSpPr>
        <p:spPr/>
        <p:txBody>
          <a:bodyPr/>
          <a:lstStyle/>
          <a:p>
            <a:r>
              <a:rPr lang="en-GB"/>
              <a:t>Click to edit Master title style</a:t>
            </a:r>
            <a:endParaRPr lang="en-FI"/>
          </a:p>
        </p:txBody>
      </p:sp>
      <p:sp>
        <p:nvSpPr>
          <p:cNvPr id="3" name="Date Placeholder 2">
            <a:extLst>
              <a:ext uri="{FF2B5EF4-FFF2-40B4-BE49-F238E27FC236}">
                <a16:creationId xmlns:a16="http://schemas.microsoft.com/office/drawing/2014/main" id="{E81924BB-4FF4-BA3E-95FF-8599DE1DA621}"/>
              </a:ext>
            </a:extLst>
          </p:cNvPr>
          <p:cNvSpPr>
            <a:spLocks noGrp="1"/>
          </p:cNvSpPr>
          <p:nvPr>
            <p:ph type="dt" sz="half" idx="10"/>
          </p:nvPr>
        </p:nvSpPr>
        <p:spPr/>
        <p:txBody>
          <a:bodyPr/>
          <a:lstStyle/>
          <a:p>
            <a:fld id="{B814EA4C-CC97-AE43-B6F2-52FD23B7FF74}" type="datetimeFigureOut">
              <a:rPr lang="en-FI" smtClean="0"/>
              <a:t>02/09/2023</a:t>
            </a:fld>
            <a:endParaRPr lang="en-FI"/>
          </a:p>
        </p:txBody>
      </p:sp>
      <p:sp>
        <p:nvSpPr>
          <p:cNvPr id="4" name="Footer Placeholder 3">
            <a:extLst>
              <a:ext uri="{FF2B5EF4-FFF2-40B4-BE49-F238E27FC236}">
                <a16:creationId xmlns:a16="http://schemas.microsoft.com/office/drawing/2014/main" id="{C9260739-E922-3CE3-8143-9A2B2AE056CD}"/>
              </a:ext>
            </a:extLst>
          </p:cNvPr>
          <p:cNvSpPr>
            <a:spLocks noGrp="1"/>
          </p:cNvSpPr>
          <p:nvPr>
            <p:ph type="ftr" sz="quarter" idx="11"/>
          </p:nvPr>
        </p:nvSpPr>
        <p:spPr/>
        <p:txBody>
          <a:bodyPr/>
          <a:lstStyle/>
          <a:p>
            <a:endParaRPr lang="en-FI"/>
          </a:p>
        </p:txBody>
      </p:sp>
      <p:sp>
        <p:nvSpPr>
          <p:cNvPr id="5" name="Slide Number Placeholder 4">
            <a:extLst>
              <a:ext uri="{FF2B5EF4-FFF2-40B4-BE49-F238E27FC236}">
                <a16:creationId xmlns:a16="http://schemas.microsoft.com/office/drawing/2014/main" id="{6224F6D5-328D-B728-EED6-9FEEF23F9821}"/>
              </a:ext>
            </a:extLst>
          </p:cNvPr>
          <p:cNvSpPr>
            <a:spLocks noGrp="1"/>
          </p:cNvSpPr>
          <p:nvPr>
            <p:ph type="sldNum" sz="quarter" idx="12"/>
          </p:nvPr>
        </p:nvSpPr>
        <p:spPr/>
        <p:txBody>
          <a:bodyPr/>
          <a:lstStyle/>
          <a:p>
            <a:fld id="{160AD4BB-A07A-1240-B958-910791AEFF44}" type="slidenum">
              <a:rPr lang="en-FI" smtClean="0"/>
              <a:t>‹#›</a:t>
            </a:fld>
            <a:endParaRPr lang="en-FI"/>
          </a:p>
        </p:txBody>
      </p:sp>
    </p:spTree>
    <p:extLst>
      <p:ext uri="{BB962C8B-B14F-4D97-AF65-F5344CB8AC3E}">
        <p14:creationId xmlns:p14="http://schemas.microsoft.com/office/powerpoint/2010/main" val="25906267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4CA39E-10C7-6416-9E9E-DA073D9C50D8}"/>
              </a:ext>
            </a:extLst>
          </p:cNvPr>
          <p:cNvSpPr>
            <a:spLocks noGrp="1"/>
          </p:cNvSpPr>
          <p:nvPr>
            <p:ph type="dt" sz="half" idx="10"/>
          </p:nvPr>
        </p:nvSpPr>
        <p:spPr/>
        <p:txBody>
          <a:bodyPr/>
          <a:lstStyle/>
          <a:p>
            <a:fld id="{B814EA4C-CC97-AE43-B6F2-52FD23B7FF74}" type="datetimeFigureOut">
              <a:rPr lang="en-FI" smtClean="0"/>
              <a:t>02/09/2023</a:t>
            </a:fld>
            <a:endParaRPr lang="en-FI"/>
          </a:p>
        </p:txBody>
      </p:sp>
      <p:sp>
        <p:nvSpPr>
          <p:cNvPr id="3" name="Footer Placeholder 2">
            <a:extLst>
              <a:ext uri="{FF2B5EF4-FFF2-40B4-BE49-F238E27FC236}">
                <a16:creationId xmlns:a16="http://schemas.microsoft.com/office/drawing/2014/main" id="{69EF3998-BEB5-0EA0-6C64-E5D22D6A2655}"/>
              </a:ext>
            </a:extLst>
          </p:cNvPr>
          <p:cNvSpPr>
            <a:spLocks noGrp="1"/>
          </p:cNvSpPr>
          <p:nvPr>
            <p:ph type="ftr" sz="quarter" idx="11"/>
          </p:nvPr>
        </p:nvSpPr>
        <p:spPr/>
        <p:txBody>
          <a:bodyPr/>
          <a:lstStyle/>
          <a:p>
            <a:endParaRPr lang="en-FI"/>
          </a:p>
        </p:txBody>
      </p:sp>
      <p:sp>
        <p:nvSpPr>
          <p:cNvPr id="4" name="Slide Number Placeholder 3">
            <a:extLst>
              <a:ext uri="{FF2B5EF4-FFF2-40B4-BE49-F238E27FC236}">
                <a16:creationId xmlns:a16="http://schemas.microsoft.com/office/drawing/2014/main" id="{B0395697-5D8E-F48D-1632-07B10263BEAD}"/>
              </a:ext>
            </a:extLst>
          </p:cNvPr>
          <p:cNvSpPr>
            <a:spLocks noGrp="1"/>
          </p:cNvSpPr>
          <p:nvPr>
            <p:ph type="sldNum" sz="quarter" idx="12"/>
          </p:nvPr>
        </p:nvSpPr>
        <p:spPr/>
        <p:txBody>
          <a:bodyPr/>
          <a:lstStyle/>
          <a:p>
            <a:fld id="{160AD4BB-A07A-1240-B958-910791AEFF44}" type="slidenum">
              <a:rPr lang="en-FI" smtClean="0"/>
              <a:t>‹#›</a:t>
            </a:fld>
            <a:endParaRPr lang="en-FI"/>
          </a:p>
        </p:txBody>
      </p:sp>
    </p:spTree>
    <p:extLst>
      <p:ext uri="{BB962C8B-B14F-4D97-AF65-F5344CB8AC3E}">
        <p14:creationId xmlns:p14="http://schemas.microsoft.com/office/powerpoint/2010/main" val="32840852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699A6-9634-783F-67DD-2949E667B6C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FI"/>
          </a:p>
        </p:txBody>
      </p:sp>
      <p:sp>
        <p:nvSpPr>
          <p:cNvPr id="3" name="Content Placeholder 2">
            <a:extLst>
              <a:ext uri="{FF2B5EF4-FFF2-40B4-BE49-F238E27FC236}">
                <a16:creationId xmlns:a16="http://schemas.microsoft.com/office/drawing/2014/main" id="{F601DFE7-03B2-C9F7-E67D-504810AC85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4" name="Text Placeholder 3">
            <a:extLst>
              <a:ext uri="{FF2B5EF4-FFF2-40B4-BE49-F238E27FC236}">
                <a16:creationId xmlns:a16="http://schemas.microsoft.com/office/drawing/2014/main" id="{B5780728-16BD-8038-C183-DF04B04204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3F63264-CD8D-FB0F-08A6-7CB2FAF9B7C7}"/>
              </a:ext>
            </a:extLst>
          </p:cNvPr>
          <p:cNvSpPr>
            <a:spLocks noGrp="1"/>
          </p:cNvSpPr>
          <p:nvPr>
            <p:ph type="dt" sz="half" idx="10"/>
          </p:nvPr>
        </p:nvSpPr>
        <p:spPr/>
        <p:txBody>
          <a:bodyPr/>
          <a:lstStyle/>
          <a:p>
            <a:fld id="{B814EA4C-CC97-AE43-B6F2-52FD23B7FF74}" type="datetimeFigureOut">
              <a:rPr lang="en-FI" smtClean="0"/>
              <a:t>02/09/2023</a:t>
            </a:fld>
            <a:endParaRPr lang="en-FI"/>
          </a:p>
        </p:txBody>
      </p:sp>
      <p:sp>
        <p:nvSpPr>
          <p:cNvPr id="6" name="Footer Placeholder 5">
            <a:extLst>
              <a:ext uri="{FF2B5EF4-FFF2-40B4-BE49-F238E27FC236}">
                <a16:creationId xmlns:a16="http://schemas.microsoft.com/office/drawing/2014/main" id="{13676D69-22F7-8B43-90EA-FC99B2401009}"/>
              </a:ext>
            </a:extLst>
          </p:cNvPr>
          <p:cNvSpPr>
            <a:spLocks noGrp="1"/>
          </p:cNvSpPr>
          <p:nvPr>
            <p:ph type="ftr" sz="quarter" idx="11"/>
          </p:nvPr>
        </p:nvSpPr>
        <p:spPr/>
        <p:txBody>
          <a:bodyPr/>
          <a:lstStyle/>
          <a:p>
            <a:endParaRPr lang="en-FI"/>
          </a:p>
        </p:txBody>
      </p:sp>
      <p:sp>
        <p:nvSpPr>
          <p:cNvPr id="7" name="Slide Number Placeholder 6">
            <a:extLst>
              <a:ext uri="{FF2B5EF4-FFF2-40B4-BE49-F238E27FC236}">
                <a16:creationId xmlns:a16="http://schemas.microsoft.com/office/drawing/2014/main" id="{D5ECBDBD-2203-10E9-B418-A9CD795483F7}"/>
              </a:ext>
            </a:extLst>
          </p:cNvPr>
          <p:cNvSpPr>
            <a:spLocks noGrp="1"/>
          </p:cNvSpPr>
          <p:nvPr>
            <p:ph type="sldNum" sz="quarter" idx="12"/>
          </p:nvPr>
        </p:nvSpPr>
        <p:spPr/>
        <p:txBody>
          <a:bodyPr/>
          <a:lstStyle/>
          <a:p>
            <a:fld id="{160AD4BB-A07A-1240-B958-910791AEFF44}" type="slidenum">
              <a:rPr lang="en-FI" smtClean="0"/>
              <a:t>‹#›</a:t>
            </a:fld>
            <a:endParaRPr lang="en-FI"/>
          </a:p>
        </p:txBody>
      </p:sp>
    </p:spTree>
    <p:extLst>
      <p:ext uri="{BB962C8B-B14F-4D97-AF65-F5344CB8AC3E}">
        <p14:creationId xmlns:p14="http://schemas.microsoft.com/office/powerpoint/2010/main" val="35626554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BC9C9-426F-24CB-1915-9A640B1573A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FI"/>
          </a:p>
        </p:txBody>
      </p:sp>
      <p:sp>
        <p:nvSpPr>
          <p:cNvPr id="3" name="Picture Placeholder 2">
            <a:extLst>
              <a:ext uri="{FF2B5EF4-FFF2-40B4-BE49-F238E27FC236}">
                <a16:creationId xmlns:a16="http://schemas.microsoft.com/office/drawing/2014/main" id="{38EE02A3-FDD2-0934-ABF5-22AFBA74DE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I"/>
          </a:p>
        </p:txBody>
      </p:sp>
      <p:sp>
        <p:nvSpPr>
          <p:cNvPr id="4" name="Text Placeholder 3">
            <a:extLst>
              <a:ext uri="{FF2B5EF4-FFF2-40B4-BE49-F238E27FC236}">
                <a16:creationId xmlns:a16="http://schemas.microsoft.com/office/drawing/2014/main" id="{E700BAB5-67A4-EE0B-F70A-619B5B62E1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CAD21E2-EC0D-F0A8-ABC3-E2466F5A080F}"/>
              </a:ext>
            </a:extLst>
          </p:cNvPr>
          <p:cNvSpPr>
            <a:spLocks noGrp="1"/>
          </p:cNvSpPr>
          <p:nvPr>
            <p:ph type="dt" sz="half" idx="10"/>
          </p:nvPr>
        </p:nvSpPr>
        <p:spPr/>
        <p:txBody>
          <a:bodyPr/>
          <a:lstStyle/>
          <a:p>
            <a:fld id="{B814EA4C-CC97-AE43-B6F2-52FD23B7FF74}" type="datetimeFigureOut">
              <a:rPr lang="en-FI" smtClean="0"/>
              <a:t>02/09/2023</a:t>
            </a:fld>
            <a:endParaRPr lang="en-FI"/>
          </a:p>
        </p:txBody>
      </p:sp>
      <p:sp>
        <p:nvSpPr>
          <p:cNvPr id="6" name="Footer Placeholder 5">
            <a:extLst>
              <a:ext uri="{FF2B5EF4-FFF2-40B4-BE49-F238E27FC236}">
                <a16:creationId xmlns:a16="http://schemas.microsoft.com/office/drawing/2014/main" id="{ED2903D4-AD19-C149-3500-7494241A16A6}"/>
              </a:ext>
            </a:extLst>
          </p:cNvPr>
          <p:cNvSpPr>
            <a:spLocks noGrp="1"/>
          </p:cNvSpPr>
          <p:nvPr>
            <p:ph type="ftr" sz="quarter" idx="11"/>
          </p:nvPr>
        </p:nvSpPr>
        <p:spPr/>
        <p:txBody>
          <a:bodyPr/>
          <a:lstStyle/>
          <a:p>
            <a:endParaRPr lang="en-FI"/>
          </a:p>
        </p:txBody>
      </p:sp>
      <p:sp>
        <p:nvSpPr>
          <p:cNvPr id="7" name="Slide Number Placeholder 6">
            <a:extLst>
              <a:ext uri="{FF2B5EF4-FFF2-40B4-BE49-F238E27FC236}">
                <a16:creationId xmlns:a16="http://schemas.microsoft.com/office/drawing/2014/main" id="{25F56681-DB8D-049E-8901-40F14E1F1A24}"/>
              </a:ext>
            </a:extLst>
          </p:cNvPr>
          <p:cNvSpPr>
            <a:spLocks noGrp="1"/>
          </p:cNvSpPr>
          <p:nvPr>
            <p:ph type="sldNum" sz="quarter" idx="12"/>
          </p:nvPr>
        </p:nvSpPr>
        <p:spPr/>
        <p:txBody>
          <a:bodyPr/>
          <a:lstStyle/>
          <a:p>
            <a:fld id="{160AD4BB-A07A-1240-B958-910791AEFF44}" type="slidenum">
              <a:rPr lang="en-FI" smtClean="0"/>
              <a:t>‹#›</a:t>
            </a:fld>
            <a:endParaRPr lang="en-FI"/>
          </a:p>
        </p:txBody>
      </p:sp>
    </p:spTree>
    <p:extLst>
      <p:ext uri="{BB962C8B-B14F-4D97-AF65-F5344CB8AC3E}">
        <p14:creationId xmlns:p14="http://schemas.microsoft.com/office/powerpoint/2010/main" val="36180195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4D91F-4DD9-D903-D7DA-47DBD3543AC1}"/>
              </a:ext>
            </a:extLst>
          </p:cNvPr>
          <p:cNvSpPr>
            <a:spLocks noGrp="1"/>
          </p:cNvSpPr>
          <p:nvPr>
            <p:ph type="title"/>
          </p:nvPr>
        </p:nvSpPr>
        <p:spPr/>
        <p:txBody>
          <a:bodyPr/>
          <a:lstStyle/>
          <a:p>
            <a:r>
              <a:rPr lang="en-GB"/>
              <a:t>Click to edit Master title style</a:t>
            </a:r>
            <a:endParaRPr lang="en-FI"/>
          </a:p>
        </p:txBody>
      </p:sp>
      <p:sp>
        <p:nvSpPr>
          <p:cNvPr id="3" name="Vertical Text Placeholder 2">
            <a:extLst>
              <a:ext uri="{FF2B5EF4-FFF2-40B4-BE49-F238E27FC236}">
                <a16:creationId xmlns:a16="http://schemas.microsoft.com/office/drawing/2014/main" id="{D1E7369C-0E1F-A356-F16D-EBA0CB55DDB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4" name="Date Placeholder 3">
            <a:extLst>
              <a:ext uri="{FF2B5EF4-FFF2-40B4-BE49-F238E27FC236}">
                <a16:creationId xmlns:a16="http://schemas.microsoft.com/office/drawing/2014/main" id="{9EF716B3-309A-8D6A-80EA-EE48FCB33D7C}"/>
              </a:ext>
            </a:extLst>
          </p:cNvPr>
          <p:cNvSpPr>
            <a:spLocks noGrp="1"/>
          </p:cNvSpPr>
          <p:nvPr>
            <p:ph type="dt" sz="half" idx="10"/>
          </p:nvPr>
        </p:nvSpPr>
        <p:spPr/>
        <p:txBody>
          <a:bodyPr/>
          <a:lstStyle/>
          <a:p>
            <a:fld id="{B814EA4C-CC97-AE43-B6F2-52FD23B7FF74}" type="datetimeFigureOut">
              <a:rPr lang="en-FI" smtClean="0"/>
              <a:t>02/09/2023</a:t>
            </a:fld>
            <a:endParaRPr lang="en-FI"/>
          </a:p>
        </p:txBody>
      </p:sp>
      <p:sp>
        <p:nvSpPr>
          <p:cNvPr id="5" name="Footer Placeholder 4">
            <a:extLst>
              <a:ext uri="{FF2B5EF4-FFF2-40B4-BE49-F238E27FC236}">
                <a16:creationId xmlns:a16="http://schemas.microsoft.com/office/drawing/2014/main" id="{157FDC26-3158-68B6-D2C0-3DD6908A3751}"/>
              </a:ext>
            </a:extLst>
          </p:cNvPr>
          <p:cNvSpPr>
            <a:spLocks noGrp="1"/>
          </p:cNvSpPr>
          <p:nvPr>
            <p:ph type="ftr" sz="quarter" idx="11"/>
          </p:nvPr>
        </p:nvSpPr>
        <p:spPr/>
        <p:txBody>
          <a:bodyPr/>
          <a:lstStyle/>
          <a:p>
            <a:endParaRPr lang="en-FI"/>
          </a:p>
        </p:txBody>
      </p:sp>
      <p:sp>
        <p:nvSpPr>
          <p:cNvPr id="6" name="Slide Number Placeholder 5">
            <a:extLst>
              <a:ext uri="{FF2B5EF4-FFF2-40B4-BE49-F238E27FC236}">
                <a16:creationId xmlns:a16="http://schemas.microsoft.com/office/drawing/2014/main" id="{DAAFA8DD-D010-719F-D395-760B979AB128}"/>
              </a:ext>
            </a:extLst>
          </p:cNvPr>
          <p:cNvSpPr>
            <a:spLocks noGrp="1"/>
          </p:cNvSpPr>
          <p:nvPr>
            <p:ph type="sldNum" sz="quarter" idx="12"/>
          </p:nvPr>
        </p:nvSpPr>
        <p:spPr/>
        <p:txBody>
          <a:bodyPr/>
          <a:lstStyle/>
          <a:p>
            <a:fld id="{160AD4BB-A07A-1240-B958-910791AEFF44}" type="slidenum">
              <a:rPr lang="en-FI" smtClean="0"/>
              <a:t>‹#›</a:t>
            </a:fld>
            <a:endParaRPr lang="en-FI"/>
          </a:p>
        </p:txBody>
      </p:sp>
    </p:spTree>
    <p:extLst>
      <p:ext uri="{BB962C8B-B14F-4D97-AF65-F5344CB8AC3E}">
        <p14:creationId xmlns:p14="http://schemas.microsoft.com/office/powerpoint/2010/main" val="12655013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5F21AB-0426-20F0-776A-A557CC4ACDD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FI"/>
          </a:p>
        </p:txBody>
      </p:sp>
      <p:sp>
        <p:nvSpPr>
          <p:cNvPr id="3" name="Vertical Text Placeholder 2">
            <a:extLst>
              <a:ext uri="{FF2B5EF4-FFF2-40B4-BE49-F238E27FC236}">
                <a16:creationId xmlns:a16="http://schemas.microsoft.com/office/drawing/2014/main" id="{ADB73BA5-C238-E85E-5B28-CEDFB842F78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4" name="Date Placeholder 3">
            <a:extLst>
              <a:ext uri="{FF2B5EF4-FFF2-40B4-BE49-F238E27FC236}">
                <a16:creationId xmlns:a16="http://schemas.microsoft.com/office/drawing/2014/main" id="{8D23C40D-AC0B-FE5C-E9CA-B0150A86D471}"/>
              </a:ext>
            </a:extLst>
          </p:cNvPr>
          <p:cNvSpPr>
            <a:spLocks noGrp="1"/>
          </p:cNvSpPr>
          <p:nvPr>
            <p:ph type="dt" sz="half" idx="10"/>
          </p:nvPr>
        </p:nvSpPr>
        <p:spPr/>
        <p:txBody>
          <a:bodyPr/>
          <a:lstStyle/>
          <a:p>
            <a:fld id="{B814EA4C-CC97-AE43-B6F2-52FD23B7FF74}" type="datetimeFigureOut">
              <a:rPr lang="en-FI" smtClean="0"/>
              <a:t>02/09/2023</a:t>
            </a:fld>
            <a:endParaRPr lang="en-FI"/>
          </a:p>
        </p:txBody>
      </p:sp>
      <p:sp>
        <p:nvSpPr>
          <p:cNvPr id="5" name="Footer Placeholder 4">
            <a:extLst>
              <a:ext uri="{FF2B5EF4-FFF2-40B4-BE49-F238E27FC236}">
                <a16:creationId xmlns:a16="http://schemas.microsoft.com/office/drawing/2014/main" id="{48AAD1A7-48EE-367D-D247-E4EA8A67A69A}"/>
              </a:ext>
            </a:extLst>
          </p:cNvPr>
          <p:cNvSpPr>
            <a:spLocks noGrp="1"/>
          </p:cNvSpPr>
          <p:nvPr>
            <p:ph type="ftr" sz="quarter" idx="11"/>
          </p:nvPr>
        </p:nvSpPr>
        <p:spPr/>
        <p:txBody>
          <a:bodyPr/>
          <a:lstStyle/>
          <a:p>
            <a:endParaRPr lang="en-FI"/>
          </a:p>
        </p:txBody>
      </p:sp>
      <p:sp>
        <p:nvSpPr>
          <p:cNvPr id="6" name="Slide Number Placeholder 5">
            <a:extLst>
              <a:ext uri="{FF2B5EF4-FFF2-40B4-BE49-F238E27FC236}">
                <a16:creationId xmlns:a16="http://schemas.microsoft.com/office/drawing/2014/main" id="{FBAB4EAD-46FE-37E9-F47F-9A6C86B90328}"/>
              </a:ext>
            </a:extLst>
          </p:cNvPr>
          <p:cNvSpPr>
            <a:spLocks noGrp="1"/>
          </p:cNvSpPr>
          <p:nvPr>
            <p:ph type="sldNum" sz="quarter" idx="12"/>
          </p:nvPr>
        </p:nvSpPr>
        <p:spPr/>
        <p:txBody>
          <a:bodyPr/>
          <a:lstStyle/>
          <a:p>
            <a:fld id="{160AD4BB-A07A-1240-B958-910791AEFF44}" type="slidenum">
              <a:rPr lang="en-FI" smtClean="0"/>
              <a:t>‹#›</a:t>
            </a:fld>
            <a:endParaRPr lang="en-FI"/>
          </a:p>
        </p:txBody>
      </p:sp>
    </p:spTree>
    <p:extLst>
      <p:ext uri="{BB962C8B-B14F-4D97-AF65-F5344CB8AC3E}">
        <p14:creationId xmlns:p14="http://schemas.microsoft.com/office/powerpoint/2010/main" val="519931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15C7-FE81-15CF-F350-F58F631CFF11}"/>
              </a:ext>
            </a:extLst>
          </p:cNvPr>
          <p:cNvSpPr>
            <a:spLocks noGrp="1"/>
          </p:cNvSpPr>
          <p:nvPr>
            <p:ph type="title"/>
          </p:nvPr>
        </p:nvSpPr>
        <p:spPr>
          <a:xfrm>
            <a:off x="839788" y="365125"/>
            <a:ext cx="10515600" cy="1325563"/>
          </a:xfrm>
        </p:spPr>
        <p:txBody>
          <a:bodyPr/>
          <a:lstStyle/>
          <a:p>
            <a:r>
              <a:rPr lang="en-GB"/>
              <a:t>Click to edit Master title style</a:t>
            </a:r>
            <a:endParaRPr lang="en-FI"/>
          </a:p>
        </p:txBody>
      </p:sp>
      <p:sp>
        <p:nvSpPr>
          <p:cNvPr id="3" name="Text Placeholder 2">
            <a:extLst>
              <a:ext uri="{FF2B5EF4-FFF2-40B4-BE49-F238E27FC236}">
                <a16:creationId xmlns:a16="http://schemas.microsoft.com/office/drawing/2014/main" id="{B4647C59-8616-D828-30C2-17B57DB9E2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0BFF5F2-ACE9-0198-C5B7-6DD27312985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5" name="Text Placeholder 4">
            <a:extLst>
              <a:ext uri="{FF2B5EF4-FFF2-40B4-BE49-F238E27FC236}">
                <a16:creationId xmlns:a16="http://schemas.microsoft.com/office/drawing/2014/main" id="{684424A9-1725-1F1E-5CB7-ECE7C9C5DE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8AEA318-04D5-022A-BD3E-F2027348036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8" name="Footer Placeholder 7">
            <a:extLst>
              <a:ext uri="{FF2B5EF4-FFF2-40B4-BE49-F238E27FC236}">
                <a16:creationId xmlns:a16="http://schemas.microsoft.com/office/drawing/2014/main" id="{E00E7E6C-6DAA-D7D9-1035-B79AEE6EF7C4}"/>
              </a:ext>
            </a:extLst>
          </p:cNvPr>
          <p:cNvSpPr>
            <a:spLocks noGrp="1"/>
          </p:cNvSpPr>
          <p:nvPr>
            <p:ph type="ftr" sz="quarter" idx="11"/>
          </p:nvPr>
        </p:nvSpPr>
        <p:spPr/>
        <p:txBody>
          <a:bodyPr/>
          <a:lstStyle/>
          <a:p>
            <a:endParaRPr lang="en-FI"/>
          </a:p>
        </p:txBody>
      </p:sp>
      <p:sp>
        <p:nvSpPr>
          <p:cNvPr id="9" name="Slide Number Placeholder 8">
            <a:extLst>
              <a:ext uri="{FF2B5EF4-FFF2-40B4-BE49-F238E27FC236}">
                <a16:creationId xmlns:a16="http://schemas.microsoft.com/office/drawing/2014/main" id="{59288A75-B4C6-8DBC-7CB8-162A0E3D1BCC}"/>
              </a:ext>
            </a:extLst>
          </p:cNvPr>
          <p:cNvSpPr>
            <a:spLocks noGrp="1"/>
          </p:cNvSpPr>
          <p:nvPr>
            <p:ph type="sldNum" sz="quarter" idx="12"/>
          </p:nvPr>
        </p:nvSpPr>
        <p:spPr>
          <a:xfrm>
            <a:off x="8610600" y="6356350"/>
            <a:ext cx="2743200" cy="365125"/>
          </a:xfrm>
          <a:prstGeom prst="rect">
            <a:avLst/>
          </a:prstGeom>
        </p:spPr>
        <p:txBody>
          <a:bodyPr/>
          <a:lstStyle/>
          <a:p>
            <a:fld id="{89B69FE8-0F24-1E43-AA7D-21C2C8F77A33}" type="slidenum">
              <a:rPr lang="en-FI" smtClean="0"/>
              <a:t>‹#›</a:t>
            </a:fld>
            <a:endParaRPr lang="en-FI"/>
          </a:p>
        </p:txBody>
      </p:sp>
    </p:spTree>
    <p:extLst>
      <p:ext uri="{BB962C8B-B14F-4D97-AF65-F5344CB8AC3E}">
        <p14:creationId xmlns:p14="http://schemas.microsoft.com/office/powerpoint/2010/main" val="1641900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FA0D4-099C-3D78-E273-470163450137}"/>
              </a:ext>
            </a:extLst>
          </p:cNvPr>
          <p:cNvSpPr>
            <a:spLocks noGrp="1"/>
          </p:cNvSpPr>
          <p:nvPr>
            <p:ph type="title"/>
          </p:nvPr>
        </p:nvSpPr>
        <p:spPr/>
        <p:txBody>
          <a:bodyPr/>
          <a:lstStyle/>
          <a:p>
            <a:r>
              <a:rPr lang="en-GB"/>
              <a:t>Click to edit Master title style</a:t>
            </a:r>
            <a:endParaRPr lang="en-FI"/>
          </a:p>
        </p:txBody>
      </p:sp>
      <p:sp>
        <p:nvSpPr>
          <p:cNvPr id="4" name="Footer Placeholder 3">
            <a:extLst>
              <a:ext uri="{FF2B5EF4-FFF2-40B4-BE49-F238E27FC236}">
                <a16:creationId xmlns:a16="http://schemas.microsoft.com/office/drawing/2014/main" id="{435ADA70-F522-A54D-5627-760ED1532984}"/>
              </a:ext>
            </a:extLst>
          </p:cNvPr>
          <p:cNvSpPr>
            <a:spLocks noGrp="1"/>
          </p:cNvSpPr>
          <p:nvPr>
            <p:ph type="ftr" sz="quarter" idx="11"/>
          </p:nvPr>
        </p:nvSpPr>
        <p:spPr/>
        <p:txBody>
          <a:bodyPr/>
          <a:lstStyle/>
          <a:p>
            <a:endParaRPr lang="en-FI"/>
          </a:p>
        </p:txBody>
      </p:sp>
      <p:sp>
        <p:nvSpPr>
          <p:cNvPr id="5" name="Slide Number Placeholder 4">
            <a:extLst>
              <a:ext uri="{FF2B5EF4-FFF2-40B4-BE49-F238E27FC236}">
                <a16:creationId xmlns:a16="http://schemas.microsoft.com/office/drawing/2014/main" id="{E7054EBC-1F51-DA34-C238-743F025C8CC6}"/>
              </a:ext>
            </a:extLst>
          </p:cNvPr>
          <p:cNvSpPr>
            <a:spLocks noGrp="1"/>
          </p:cNvSpPr>
          <p:nvPr>
            <p:ph type="sldNum" sz="quarter" idx="12"/>
          </p:nvPr>
        </p:nvSpPr>
        <p:spPr>
          <a:xfrm>
            <a:off x="8610600" y="6356350"/>
            <a:ext cx="2743200" cy="365125"/>
          </a:xfrm>
          <a:prstGeom prst="rect">
            <a:avLst/>
          </a:prstGeom>
        </p:spPr>
        <p:txBody>
          <a:bodyPr/>
          <a:lstStyle/>
          <a:p>
            <a:fld id="{89B69FE8-0F24-1E43-AA7D-21C2C8F77A33}" type="slidenum">
              <a:rPr lang="en-FI" smtClean="0"/>
              <a:t>‹#›</a:t>
            </a:fld>
            <a:endParaRPr lang="en-FI"/>
          </a:p>
        </p:txBody>
      </p:sp>
    </p:spTree>
    <p:extLst>
      <p:ext uri="{BB962C8B-B14F-4D97-AF65-F5344CB8AC3E}">
        <p14:creationId xmlns:p14="http://schemas.microsoft.com/office/powerpoint/2010/main" val="1905532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A702B03-C314-4D59-1844-099543EF83DE}"/>
              </a:ext>
            </a:extLst>
          </p:cNvPr>
          <p:cNvSpPr>
            <a:spLocks noGrp="1"/>
          </p:cNvSpPr>
          <p:nvPr>
            <p:ph type="ftr" sz="quarter" idx="11"/>
          </p:nvPr>
        </p:nvSpPr>
        <p:spPr/>
        <p:txBody>
          <a:bodyPr/>
          <a:lstStyle/>
          <a:p>
            <a:endParaRPr lang="en-FI"/>
          </a:p>
        </p:txBody>
      </p:sp>
      <p:sp>
        <p:nvSpPr>
          <p:cNvPr id="4" name="Slide Number Placeholder 3">
            <a:extLst>
              <a:ext uri="{FF2B5EF4-FFF2-40B4-BE49-F238E27FC236}">
                <a16:creationId xmlns:a16="http://schemas.microsoft.com/office/drawing/2014/main" id="{903D0C57-B069-BFB7-FD3F-5A9DDD910695}"/>
              </a:ext>
            </a:extLst>
          </p:cNvPr>
          <p:cNvSpPr>
            <a:spLocks noGrp="1"/>
          </p:cNvSpPr>
          <p:nvPr>
            <p:ph type="sldNum" sz="quarter" idx="12"/>
          </p:nvPr>
        </p:nvSpPr>
        <p:spPr>
          <a:xfrm>
            <a:off x="8610600" y="6356350"/>
            <a:ext cx="2743200" cy="365125"/>
          </a:xfrm>
          <a:prstGeom prst="rect">
            <a:avLst/>
          </a:prstGeom>
        </p:spPr>
        <p:txBody>
          <a:bodyPr/>
          <a:lstStyle/>
          <a:p>
            <a:fld id="{89B69FE8-0F24-1E43-AA7D-21C2C8F77A33}" type="slidenum">
              <a:rPr lang="en-FI" smtClean="0"/>
              <a:t>‹#›</a:t>
            </a:fld>
            <a:endParaRPr lang="en-FI"/>
          </a:p>
        </p:txBody>
      </p:sp>
    </p:spTree>
    <p:extLst>
      <p:ext uri="{BB962C8B-B14F-4D97-AF65-F5344CB8AC3E}">
        <p14:creationId xmlns:p14="http://schemas.microsoft.com/office/powerpoint/2010/main" val="4126787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E431E-0217-EB26-294E-A6E474BB699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FI"/>
          </a:p>
        </p:txBody>
      </p:sp>
      <p:sp>
        <p:nvSpPr>
          <p:cNvPr id="3" name="Content Placeholder 2">
            <a:extLst>
              <a:ext uri="{FF2B5EF4-FFF2-40B4-BE49-F238E27FC236}">
                <a16:creationId xmlns:a16="http://schemas.microsoft.com/office/drawing/2014/main" id="{17919FED-3C72-D328-67EB-C65CA6028C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4" name="Text Placeholder 3">
            <a:extLst>
              <a:ext uri="{FF2B5EF4-FFF2-40B4-BE49-F238E27FC236}">
                <a16:creationId xmlns:a16="http://schemas.microsoft.com/office/drawing/2014/main" id="{562FD47F-5EFD-437F-1B7F-8321E5CB85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6" name="Footer Placeholder 5">
            <a:extLst>
              <a:ext uri="{FF2B5EF4-FFF2-40B4-BE49-F238E27FC236}">
                <a16:creationId xmlns:a16="http://schemas.microsoft.com/office/drawing/2014/main" id="{74C68082-F389-AC75-EE9F-F271CDA1DB3E}"/>
              </a:ext>
            </a:extLst>
          </p:cNvPr>
          <p:cNvSpPr>
            <a:spLocks noGrp="1"/>
          </p:cNvSpPr>
          <p:nvPr>
            <p:ph type="ftr" sz="quarter" idx="11"/>
          </p:nvPr>
        </p:nvSpPr>
        <p:spPr/>
        <p:txBody>
          <a:bodyPr/>
          <a:lstStyle/>
          <a:p>
            <a:endParaRPr lang="en-FI"/>
          </a:p>
        </p:txBody>
      </p:sp>
      <p:sp>
        <p:nvSpPr>
          <p:cNvPr id="7" name="Slide Number Placeholder 6">
            <a:extLst>
              <a:ext uri="{FF2B5EF4-FFF2-40B4-BE49-F238E27FC236}">
                <a16:creationId xmlns:a16="http://schemas.microsoft.com/office/drawing/2014/main" id="{B9EA5D5F-B091-E451-7FA1-BF23A010787B}"/>
              </a:ext>
            </a:extLst>
          </p:cNvPr>
          <p:cNvSpPr>
            <a:spLocks noGrp="1"/>
          </p:cNvSpPr>
          <p:nvPr>
            <p:ph type="sldNum" sz="quarter" idx="12"/>
          </p:nvPr>
        </p:nvSpPr>
        <p:spPr>
          <a:xfrm>
            <a:off x="8610600" y="6356350"/>
            <a:ext cx="2743200" cy="365125"/>
          </a:xfrm>
          <a:prstGeom prst="rect">
            <a:avLst/>
          </a:prstGeom>
        </p:spPr>
        <p:txBody>
          <a:bodyPr/>
          <a:lstStyle/>
          <a:p>
            <a:fld id="{89B69FE8-0F24-1E43-AA7D-21C2C8F77A33}" type="slidenum">
              <a:rPr lang="en-FI" smtClean="0"/>
              <a:t>‹#›</a:t>
            </a:fld>
            <a:endParaRPr lang="en-FI"/>
          </a:p>
        </p:txBody>
      </p:sp>
    </p:spTree>
    <p:extLst>
      <p:ext uri="{BB962C8B-B14F-4D97-AF65-F5344CB8AC3E}">
        <p14:creationId xmlns:p14="http://schemas.microsoft.com/office/powerpoint/2010/main" val="1540427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1D881-783B-4DF0-58B2-5D004E1FB6C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FI"/>
          </a:p>
        </p:txBody>
      </p:sp>
      <p:sp>
        <p:nvSpPr>
          <p:cNvPr id="3" name="Picture Placeholder 2">
            <a:extLst>
              <a:ext uri="{FF2B5EF4-FFF2-40B4-BE49-F238E27FC236}">
                <a16:creationId xmlns:a16="http://schemas.microsoft.com/office/drawing/2014/main" id="{E4D297A9-3B61-5A26-1A96-964FDB01D1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I"/>
          </a:p>
        </p:txBody>
      </p:sp>
      <p:sp>
        <p:nvSpPr>
          <p:cNvPr id="4" name="Text Placeholder 3">
            <a:extLst>
              <a:ext uri="{FF2B5EF4-FFF2-40B4-BE49-F238E27FC236}">
                <a16:creationId xmlns:a16="http://schemas.microsoft.com/office/drawing/2014/main" id="{9DD172AF-0FC9-32C8-2A8C-314CD48B3C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6" name="Footer Placeholder 5">
            <a:extLst>
              <a:ext uri="{FF2B5EF4-FFF2-40B4-BE49-F238E27FC236}">
                <a16:creationId xmlns:a16="http://schemas.microsoft.com/office/drawing/2014/main" id="{B34A8FA8-20C6-001D-EE32-F63AFB566E16}"/>
              </a:ext>
            </a:extLst>
          </p:cNvPr>
          <p:cNvSpPr>
            <a:spLocks noGrp="1"/>
          </p:cNvSpPr>
          <p:nvPr>
            <p:ph type="ftr" sz="quarter" idx="11"/>
          </p:nvPr>
        </p:nvSpPr>
        <p:spPr/>
        <p:txBody>
          <a:bodyPr/>
          <a:lstStyle/>
          <a:p>
            <a:endParaRPr lang="en-FI"/>
          </a:p>
        </p:txBody>
      </p:sp>
      <p:sp>
        <p:nvSpPr>
          <p:cNvPr id="7" name="Slide Number Placeholder 6">
            <a:extLst>
              <a:ext uri="{FF2B5EF4-FFF2-40B4-BE49-F238E27FC236}">
                <a16:creationId xmlns:a16="http://schemas.microsoft.com/office/drawing/2014/main" id="{9D975382-C18A-1705-2036-4FE07769A978}"/>
              </a:ext>
            </a:extLst>
          </p:cNvPr>
          <p:cNvSpPr>
            <a:spLocks noGrp="1"/>
          </p:cNvSpPr>
          <p:nvPr>
            <p:ph type="sldNum" sz="quarter" idx="12"/>
          </p:nvPr>
        </p:nvSpPr>
        <p:spPr>
          <a:xfrm>
            <a:off x="8610600" y="6356350"/>
            <a:ext cx="2743200" cy="365125"/>
          </a:xfrm>
          <a:prstGeom prst="rect">
            <a:avLst/>
          </a:prstGeom>
        </p:spPr>
        <p:txBody>
          <a:bodyPr/>
          <a:lstStyle/>
          <a:p>
            <a:fld id="{89B69FE8-0F24-1E43-AA7D-21C2C8F77A33}" type="slidenum">
              <a:rPr lang="en-FI" smtClean="0"/>
              <a:t>‹#›</a:t>
            </a:fld>
            <a:endParaRPr lang="en-FI"/>
          </a:p>
        </p:txBody>
      </p:sp>
    </p:spTree>
    <p:extLst>
      <p:ext uri="{BB962C8B-B14F-4D97-AF65-F5344CB8AC3E}">
        <p14:creationId xmlns:p14="http://schemas.microsoft.com/office/powerpoint/2010/main" val="1143591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3BD98-02CA-FFB7-2222-458F3E42A8CF}"/>
              </a:ext>
            </a:extLst>
          </p:cNvPr>
          <p:cNvSpPr>
            <a:spLocks noGrp="1"/>
          </p:cNvSpPr>
          <p:nvPr>
            <p:ph type="title"/>
          </p:nvPr>
        </p:nvSpPr>
        <p:spPr/>
        <p:txBody>
          <a:bodyPr/>
          <a:lstStyle/>
          <a:p>
            <a:r>
              <a:rPr lang="en-GB"/>
              <a:t>Click to edit Master title style</a:t>
            </a:r>
            <a:endParaRPr lang="en-FI"/>
          </a:p>
        </p:txBody>
      </p:sp>
      <p:sp>
        <p:nvSpPr>
          <p:cNvPr id="3" name="Vertical Text Placeholder 2">
            <a:extLst>
              <a:ext uri="{FF2B5EF4-FFF2-40B4-BE49-F238E27FC236}">
                <a16:creationId xmlns:a16="http://schemas.microsoft.com/office/drawing/2014/main" id="{6665968B-3944-A82B-9151-E70992CD6D6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5" name="Footer Placeholder 4">
            <a:extLst>
              <a:ext uri="{FF2B5EF4-FFF2-40B4-BE49-F238E27FC236}">
                <a16:creationId xmlns:a16="http://schemas.microsoft.com/office/drawing/2014/main" id="{E937AF66-8E39-91B6-3CB9-CA9971BC2C15}"/>
              </a:ext>
            </a:extLst>
          </p:cNvPr>
          <p:cNvSpPr>
            <a:spLocks noGrp="1"/>
          </p:cNvSpPr>
          <p:nvPr>
            <p:ph type="ftr" sz="quarter" idx="11"/>
          </p:nvPr>
        </p:nvSpPr>
        <p:spPr/>
        <p:txBody>
          <a:bodyPr/>
          <a:lstStyle/>
          <a:p>
            <a:endParaRPr lang="en-FI"/>
          </a:p>
        </p:txBody>
      </p:sp>
      <p:sp>
        <p:nvSpPr>
          <p:cNvPr id="6" name="Slide Number Placeholder 5">
            <a:extLst>
              <a:ext uri="{FF2B5EF4-FFF2-40B4-BE49-F238E27FC236}">
                <a16:creationId xmlns:a16="http://schemas.microsoft.com/office/drawing/2014/main" id="{C1532A42-C3BE-0FB2-F4FA-94D8E52BDFE0}"/>
              </a:ext>
            </a:extLst>
          </p:cNvPr>
          <p:cNvSpPr>
            <a:spLocks noGrp="1"/>
          </p:cNvSpPr>
          <p:nvPr>
            <p:ph type="sldNum" sz="quarter" idx="12"/>
          </p:nvPr>
        </p:nvSpPr>
        <p:spPr>
          <a:xfrm>
            <a:off x="8610600" y="6356350"/>
            <a:ext cx="2743200" cy="365125"/>
          </a:xfrm>
          <a:prstGeom prst="rect">
            <a:avLst/>
          </a:prstGeom>
        </p:spPr>
        <p:txBody>
          <a:bodyPr/>
          <a:lstStyle/>
          <a:p>
            <a:fld id="{89B69FE8-0F24-1E43-AA7D-21C2C8F77A33}" type="slidenum">
              <a:rPr lang="en-FI" smtClean="0"/>
              <a:t>‹#›</a:t>
            </a:fld>
            <a:endParaRPr lang="en-FI"/>
          </a:p>
        </p:txBody>
      </p:sp>
    </p:spTree>
    <p:extLst>
      <p:ext uri="{BB962C8B-B14F-4D97-AF65-F5344CB8AC3E}">
        <p14:creationId xmlns:p14="http://schemas.microsoft.com/office/powerpoint/2010/main" val="4253302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C2F7ED-A881-40E3-39BF-0E52A3AB30E9}"/>
              </a:ext>
            </a:extLst>
          </p:cNvPr>
          <p:cNvSpPr>
            <a:spLocks noGrp="1"/>
          </p:cNvSpPr>
          <p:nvPr>
            <p:ph type="title"/>
          </p:nvPr>
        </p:nvSpPr>
        <p:spPr>
          <a:xfrm>
            <a:off x="719959" y="-352468"/>
            <a:ext cx="10515600" cy="1325563"/>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BFB5EBB0-D35A-2FA7-B361-1089B02312ED}"/>
              </a:ext>
            </a:extLst>
          </p:cNvPr>
          <p:cNvSpPr>
            <a:spLocks noGrp="1"/>
          </p:cNvSpPr>
          <p:nvPr>
            <p:ph type="body" idx="1"/>
          </p:nvPr>
        </p:nvSpPr>
        <p:spPr>
          <a:xfrm>
            <a:off x="838200" y="974283"/>
            <a:ext cx="10515600" cy="4351338"/>
          </a:xfrm>
          <a:prstGeom prst="rect">
            <a:avLst/>
          </a:prstGeom>
        </p:spPr>
        <p:txBody>
          <a:bodyPr vert="horz" lIns="91440" tIns="45720" rIns="91440" bIns="45720" rtlCol="0">
            <a:normAutofit/>
          </a:bodyPr>
          <a:lstStyle/>
          <a:p>
            <a:pPr lvl="0"/>
            <a:r>
              <a:rPr lang="en-GB" dirty="0"/>
              <a:t>Click to edit Master text styles</a:t>
            </a:r>
          </a:p>
        </p:txBody>
      </p:sp>
      <p:sp>
        <p:nvSpPr>
          <p:cNvPr id="5" name="Footer Placeholder 4">
            <a:extLst>
              <a:ext uri="{FF2B5EF4-FFF2-40B4-BE49-F238E27FC236}">
                <a16:creationId xmlns:a16="http://schemas.microsoft.com/office/drawing/2014/main" id="{094218B6-E4FE-FCD5-78B0-24C5058D6D65}"/>
              </a:ext>
            </a:extLst>
          </p:cNvPr>
          <p:cNvSpPr>
            <a:spLocks noGrp="1"/>
          </p:cNvSpPr>
          <p:nvPr>
            <p:ph type="ftr" sz="quarter" idx="3"/>
          </p:nvPr>
        </p:nvSpPr>
        <p:spPr>
          <a:xfrm>
            <a:off x="4038600" y="6469084"/>
            <a:ext cx="4114800" cy="365125"/>
          </a:xfrm>
          <a:prstGeom prst="rect">
            <a:avLst/>
          </a:prstGeom>
        </p:spPr>
        <p:txBody>
          <a:bodyPr vert="horz" lIns="91440" tIns="45720" rIns="91440" bIns="45720" rtlCol="0" anchor="ctr"/>
          <a:lstStyle>
            <a:lvl1pPr algn="ctr">
              <a:defRPr sz="1000" baseline="0">
                <a:solidFill>
                  <a:schemeClr val="bg1"/>
                </a:solidFill>
                <a:latin typeface="Georgia" panose="02040502050405020303" pitchFamily="18" charset="0"/>
              </a:defRPr>
            </a:lvl1pPr>
          </a:lstStyle>
          <a:p>
            <a:r>
              <a:rPr lang="en-FI" dirty="0"/>
              <a:t>Kalvosarjan nimi</a:t>
            </a:r>
          </a:p>
        </p:txBody>
      </p:sp>
      <p:pic>
        <p:nvPicPr>
          <p:cNvPr id="7" name="Picture 6">
            <a:extLst>
              <a:ext uri="{FF2B5EF4-FFF2-40B4-BE49-F238E27FC236}">
                <a16:creationId xmlns:a16="http://schemas.microsoft.com/office/drawing/2014/main" id="{2DA63E1C-13FC-C59F-C624-9B4E562801EF}"/>
              </a:ext>
            </a:extLst>
          </p:cNvPr>
          <p:cNvPicPr>
            <a:picLocks noChangeAspect="1"/>
          </p:cNvPicPr>
          <p:nvPr userDrawn="1"/>
        </p:nvPicPr>
        <p:blipFill>
          <a:blip r:embed="rId14"/>
          <a:stretch>
            <a:fillRect/>
          </a:stretch>
        </p:blipFill>
        <p:spPr>
          <a:xfrm>
            <a:off x="10718727" y="5108028"/>
            <a:ext cx="1204040" cy="1204040"/>
          </a:xfrm>
          <a:prstGeom prst="rect">
            <a:avLst/>
          </a:prstGeom>
        </p:spPr>
      </p:pic>
    </p:spTree>
    <p:extLst>
      <p:ext uri="{BB962C8B-B14F-4D97-AF65-F5344CB8AC3E}">
        <p14:creationId xmlns:p14="http://schemas.microsoft.com/office/powerpoint/2010/main" val="1624757035"/>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1" r:id="rId11"/>
  </p:sldLayoutIdLst>
  <p:txStyles>
    <p:titleStyle>
      <a:lvl1pPr algn="l" defTabSz="914400" rtl="0" eaLnBrk="1" latinLnBrk="0" hangingPunct="1">
        <a:lnSpc>
          <a:spcPct val="90000"/>
        </a:lnSpc>
        <a:spcBef>
          <a:spcPct val="0"/>
        </a:spcBef>
        <a:buNone/>
        <a:defRPr sz="2500" b="1" i="0" kern="1200" baseline="0">
          <a:solidFill>
            <a:schemeClr val="bg1"/>
          </a:solidFill>
          <a:latin typeface="Helvetica" pitchFamily="2"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b="0" i="0" kern="1200" baseline="0">
          <a:solidFill>
            <a:schemeClr val="tx1"/>
          </a:solidFill>
          <a:latin typeface="Helvetica"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baseline="0">
          <a:solidFill>
            <a:schemeClr val="tx1"/>
          </a:solidFill>
          <a:latin typeface="Helvetica"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1" kern="1200" baseline="0">
          <a:solidFill>
            <a:srgbClr val="06309E"/>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Otsikon paikkamerkki 1"/>
          <p:cNvSpPr>
            <a:spLocks noGrp="1"/>
          </p:cNvSpPr>
          <p:nvPr>
            <p:ph type="title"/>
          </p:nvPr>
        </p:nvSpPr>
        <p:spPr>
          <a:xfrm>
            <a:off x="623392" y="356659"/>
            <a:ext cx="10945216" cy="1078364"/>
          </a:xfrm>
          <a:prstGeom prst="rect">
            <a:avLst/>
          </a:prstGeom>
        </p:spPr>
        <p:txBody>
          <a:bodyPr vert="horz" lIns="0" tIns="0" rIns="0" bIns="0" rtlCol="0" anchor="ctr" anchorCtr="0">
            <a:noAutofit/>
          </a:bodyPr>
          <a:lstStyle/>
          <a:p>
            <a:r>
              <a:rPr lang="fi-FI"/>
              <a:t>Muokkaa ots. perustyyl. napsautt.</a:t>
            </a:r>
          </a:p>
        </p:txBody>
      </p:sp>
      <p:sp>
        <p:nvSpPr>
          <p:cNvPr id="17" name="Tekstin paikkamerkki 2"/>
          <p:cNvSpPr>
            <a:spLocks noGrp="1"/>
          </p:cNvSpPr>
          <p:nvPr>
            <p:ph type="body" idx="1"/>
          </p:nvPr>
        </p:nvSpPr>
        <p:spPr>
          <a:xfrm>
            <a:off x="623392" y="1604797"/>
            <a:ext cx="10945216" cy="4416491"/>
          </a:xfrm>
          <a:prstGeom prst="rect">
            <a:avLst/>
          </a:prstGeom>
        </p:spPr>
        <p:txBody>
          <a:bodyPr vert="horz" lIns="0" tIns="0" rIns="0" bIns="0" rtlCol="0" anchor="t" anchorCtr="0">
            <a:noAutofit/>
          </a:bodyPr>
          <a:lstStyle/>
          <a:p>
            <a:pPr lvl="0"/>
            <a:r>
              <a:rPr lang="fi-FI" err="1"/>
              <a:t>Click</a:t>
            </a:r>
            <a:r>
              <a:rPr lang="fi-FI"/>
              <a:t> to </a:t>
            </a:r>
            <a:r>
              <a:rPr lang="fi-FI" err="1"/>
              <a:t>edit</a:t>
            </a:r>
            <a:r>
              <a:rPr lang="fi-FI"/>
              <a:t> </a:t>
            </a:r>
            <a:r>
              <a:rPr lang="fi-FI" err="1"/>
              <a:t>Master</a:t>
            </a:r>
            <a:r>
              <a:rPr lang="fi-FI"/>
              <a:t> </a:t>
            </a:r>
            <a:r>
              <a:rPr lang="fi-FI" err="1"/>
              <a:t>text</a:t>
            </a:r>
            <a:r>
              <a:rPr lang="fi-FI"/>
              <a:t> </a:t>
            </a:r>
            <a:r>
              <a:rPr lang="fi-FI" err="1"/>
              <a:t>styles</a:t>
            </a:r>
            <a:endParaRPr lang="fi-FI"/>
          </a:p>
          <a:p>
            <a:pPr lvl="1"/>
            <a:r>
              <a:rPr lang="fi-FI"/>
              <a:t>Second </a:t>
            </a:r>
            <a:r>
              <a:rPr lang="fi-FI" err="1"/>
              <a:t>level</a:t>
            </a:r>
            <a:endParaRPr lang="fi-FI"/>
          </a:p>
          <a:p>
            <a:pPr lvl="2"/>
            <a:r>
              <a:rPr lang="fi-FI"/>
              <a:t>Third </a:t>
            </a:r>
            <a:r>
              <a:rPr lang="fi-FI" err="1"/>
              <a:t>level</a:t>
            </a:r>
            <a:endParaRPr lang="fi-FI"/>
          </a:p>
          <a:p>
            <a:pPr lvl="3"/>
            <a:r>
              <a:rPr lang="fi-FI" err="1"/>
              <a:t>Fourth</a:t>
            </a:r>
            <a:r>
              <a:rPr lang="fi-FI"/>
              <a:t> </a:t>
            </a:r>
            <a:r>
              <a:rPr lang="fi-FI" err="1"/>
              <a:t>level</a:t>
            </a:r>
            <a:endParaRPr lang="fi-FI"/>
          </a:p>
          <a:p>
            <a:pPr lvl="0"/>
            <a:endParaRPr lang="fi-FI"/>
          </a:p>
          <a:p>
            <a:pPr lvl="0"/>
            <a:endParaRPr lang="fi-FI"/>
          </a:p>
        </p:txBody>
      </p:sp>
    </p:spTree>
    <p:extLst>
      <p:ext uri="{BB962C8B-B14F-4D97-AF65-F5344CB8AC3E}">
        <p14:creationId xmlns:p14="http://schemas.microsoft.com/office/powerpoint/2010/main" val="25483267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hf hdr="0" ftr="0" dt="0"/>
  <p:txStyles>
    <p:titleStyle>
      <a:lvl1pPr algn="l" defTabSz="609585" rtl="0" eaLnBrk="1" latinLnBrk="0" hangingPunct="1">
        <a:spcBef>
          <a:spcPct val="0"/>
        </a:spcBef>
        <a:buNone/>
        <a:defRPr sz="3200" b="0" i="0" kern="1200">
          <a:solidFill>
            <a:schemeClr val="tx1"/>
          </a:solidFill>
          <a:latin typeface="+mj-lt"/>
          <a:ea typeface="+mj-ea"/>
          <a:cs typeface="Arial Black"/>
        </a:defRPr>
      </a:lvl1pPr>
    </p:titleStyle>
    <p:bodyStyle>
      <a:lvl1pPr marL="239178" indent="-239178" algn="l" defTabSz="609585" rtl="0" eaLnBrk="1" latinLnBrk="0" hangingPunct="1">
        <a:spcBef>
          <a:spcPct val="20000"/>
        </a:spcBef>
        <a:buFont typeface="Lucida Grande"/>
        <a:buChar char="-"/>
        <a:defRPr sz="2133" b="0" i="0" kern="1200">
          <a:solidFill>
            <a:schemeClr val="tx1"/>
          </a:solidFill>
          <a:latin typeface="+mn-lt"/>
          <a:ea typeface="+mn-ea"/>
          <a:cs typeface="Georgia"/>
        </a:defRPr>
      </a:lvl1pPr>
      <a:lvl2pPr marL="476239" indent="-237061" algn="l" defTabSz="609585" rtl="0" eaLnBrk="1" latinLnBrk="0" hangingPunct="1">
        <a:spcBef>
          <a:spcPct val="20000"/>
        </a:spcBef>
        <a:buFont typeface="Georgia" panose="02040502050405020303" pitchFamily="18" charset="0"/>
        <a:buChar char="–"/>
        <a:defRPr sz="1867" b="0" i="0" kern="1200">
          <a:solidFill>
            <a:schemeClr val="tx1"/>
          </a:solidFill>
          <a:latin typeface="+mn-lt"/>
          <a:ea typeface="+mn-ea"/>
          <a:cs typeface="Georgia"/>
        </a:defRPr>
      </a:lvl2pPr>
      <a:lvl3pPr marL="715415"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3pPr>
      <a:lvl4pPr marL="960943"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4pPr>
      <a:lvl5pPr marL="2438339" indent="0" algn="ctr" defTabSz="609585" rtl="0" eaLnBrk="1" latinLnBrk="0" hangingPunct="1">
        <a:spcBef>
          <a:spcPct val="20000"/>
        </a:spcBef>
        <a:buFont typeface="Arial"/>
        <a:buNone/>
        <a:defRPr sz="1867" kern="1200">
          <a:solidFill>
            <a:schemeClr val="bg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4408E4-814B-81A5-00D3-60237B9B8A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FI"/>
          </a:p>
        </p:txBody>
      </p:sp>
      <p:sp>
        <p:nvSpPr>
          <p:cNvPr id="3" name="Text Placeholder 2">
            <a:extLst>
              <a:ext uri="{FF2B5EF4-FFF2-40B4-BE49-F238E27FC236}">
                <a16:creationId xmlns:a16="http://schemas.microsoft.com/office/drawing/2014/main" id="{B6D2FC6D-A85D-109E-35DB-1ECB9D6E8C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4" name="Date Placeholder 3">
            <a:extLst>
              <a:ext uri="{FF2B5EF4-FFF2-40B4-BE49-F238E27FC236}">
                <a16:creationId xmlns:a16="http://schemas.microsoft.com/office/drawing/2014/main" id="{3649B9D9-7577-59A5-22E5-EAD2343FBF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14EA4C-CC97-AE43-B6F2-52FD23B7FF74}" type="datetimeFigureOut">
              <a:rPr lang="en-FI" smtClean="0"/>
              <a:t>02/09/2023</a:t>
            </a:fld>
            <a:endParaRPr lang="en-FI"/>
          </a:p>
        </p:txBody>
      </p:sp>
      <p:sp>
        <p:nvSpPr>
          <p:cNvPr id="5" name="Footer Placeholder 4">
            <a:extLst>
              <a:ext uri="{FF2B5EF4-FFF2-40B4-BE49-F238E27FC236}">
                <a16:creationId xmlns:a16="http://schemas.microsoft.com/office/drawing/2014/main" id="{E4563933-C346-637C-1FB4-72BC6F80E7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FI"/>
          </a:p>
        </p:txBody>
      </p:sp>
      <p:sp>
        <p:nvSpPr>
          <p:cNvPr id="6" name="Slide Number Placeholder 5">
            <a:extLst>
              <a:ext uri="{FF2B5EF4-FFF2-40B4-BE49-F238E27FC236}">
                <a16:creationId xmlns:a16="http://schemas.microsoft.com/office/drawing/2014/main" id="{7905C187-B86F-FFA6-4681-67664A8D79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0AD4BB-A07A-1240-B958-910791AEFF44}" type="slidenum">
              <a:rPr lang="en-FI" smtClean="0"/>
              <a:t>‹#›</a:t>
            </a:fld>
            <a:endParaRPr lang="en-FI"/>
          </a:p>
        </p:txBody>
      </p:sp>
    </p:spTree>
    <p:extLst>
      <p:ext uri="{BB962C8B-B14F-4D97-AF65-F5344CB8AC3E}">
        <p14:creationId xmlns:p14="http://schemas.microsoft.com/office/powerpoint/2010/main" val="6920616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7.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chart" Target="../charts/chart7.xml"/><Relationship Id="rId4" Type="http://schemas.openxmlformats.org/officeDocument/2006/relationships/chart" Target="../charts/chart6.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slideLayout" Target="../slideLayouts/slideLayout11.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slideLayout" Target="../slideLayouts/slideLayout11.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slideLayout" Target="../slideLayouts/slideLayout11.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slideLayout" Target="../slideLayouts/slideLayout11.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8" Type="http://schemas.openxmlformats.org/officeDocument/2006/relationships/hyperlink" Target="https://twitter.com/taloustutkimus?lang=fi" TargetMode="External"/><Relationship Id="rId3" Type="http://schemas.openxmlformats.org/officeDocument/2006/relationships/hyperlink" Target="https://www.taloustutkimus.fi/" TargetMode="External"/><Relationship Id="rId7" Type="http://schemas.openxmlformats.org/officeDocument/2006/relationships/image" Target="../media/image17.png"/><Relationship Id="rId2" Type="http://schemas.openxmlformats.org/officeDocument/2006/relationships/hyperlink" Target="mailto:Etunimi.sukunimi@taloustutkimus.fi" TargetMode="External"/><Relationship Id="rId1" Type="http://schemas.openxmlformats.org/officeDocument/2006/relationships/slideLayout" Target="../slideLayouts/slideLayout11.xml"/><Relationship Id="rId6" Type="http://schemas.openxmlformats.org/officeDocument/2006/relationships/hyperlink" Target="https://www.linkedin.com/company/taloustutkimus-oy/" TargetMode="External"/><Relationship Id="rId5" Type="http://schemas.openxmlformats.org/officeDocument/2006/relationships/image" Target="../media/image16.png"/><Relationship Id="rId4" Type="http://schemas.openxmlformats.org/officeDocument/2006/relationships/hyperlink" Target="https://www.facebook.com/Taloustutkimus/?fref=ts" TargetMode="External"/><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hyperlink" Target="mailto:etunimi.sukunimi@taloustutkimus.fi" TargetMode="Externa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11.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chart" Target="../charts/chart5.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outdoor, blue, day&#10;&#10;Description automatically generated">
            <a:extLst>
              <a:ext uri="{FF2B5EF4-FFF2-40B4-BE49-F238E27FC236}">
                <a16:creationId xmlns:a16="http://schemas.microsoft.com/office/drawing/2014/main" id="{05340397-2D61-1067-726A-28928EDA547C}"/>
              </a:ext>
            </a:extLst>
          </p:cNvPr>
          <p:cNvPicPr>
            <a:picLocks noChangeAspect="1"/>
          </p:cNvPicPr>
          <p:nvPr/>
        </p:nvPicPr>
        <p:blipFill>
          <a:blip r:embed="rId2"/>
          <a:stretch>
            <a:fillRect/>
          </a:stretch>
        </p:blipFill>
        <p:spPr>
          <a:xfrm>
            <a:off x="-1" y="0"/>
            <a:ext cx="12192001" cy="6858000"/>
          </a:xfrm>
          <a:prstGeom prst="rect">
            <a:avLst/>
          </a:prstGeom>
        </p:spPr>
      </p:pic>
      <p:pic>
        <p:nvPicPr>
          <p:cNvPr id="10" name="Picture 9" descr="Logo&#10;&#10;Description automatically generated">
            <a:extLst>
              <a:ext uri="{FF2B5EF4-FFF2-40B4-BE49-F238E27FC236}">
                <a16:creationId xmlns:a16="http://schemas.microsoft.com/office/drawing/2014/main" id="{2EAD3B8F-0E5B-88A3-F6CA-A65068BB6816}"/>
              </a:ext>
            </a:extLst>
          </p:cNvPr>
          <p:cNvPicPr>
            <a:picLocks noChangeAspect="1"/>
          </p:cNvPicPr>
          <p:nvPr/>
        </p:nvPicPr>
        <p:blipFill>
          <a:blip r:embed="rId3"/>
          <a:stretch>
            <a:fillRect/>
          </a:stretch>
        </p:blipFill>
        <p:spPr>
          <a:xfrm>
            <a:off x="445362" y="780574"/>
            <a:ext cx="2348637" cy="508119"/>
          </a:xfrm>
          <a:prstGeom prst="rect">
            <a:avLst/>
          </a:prstGeom>
        </p:spPr>
      </p:pic>
      <p:sp>
        <p:nvSpPr>
          <p:cNvPr id="2" name="Title 1">
            <a:extLst>
              <a:ext uri="{FF2B5EF4-FFF2-40B4-BE49-F238E27FC236}">
                <a16:creationId xmlns:a16="http://schemas.microsoft.com/office/drawing/2014/main" id="{AB1402E3-4104-47F6-3582-76682E7F6046}"/>
              </a:ext>
            </a:extLst>
          </p:cNvPr>
          <p:cNvSpPr>
            <a:spLocks noGrp="1"/>
          </p:cNvSpPr>
          <p:nvPr>
            <p:ph type="title"/>
          </p:nvPr>
        </p:nvSpPr>
        <p:spPr>
          <a:xfrm>
            <a:off x="2633610" y="1437548"/>
            <a:ext cx="6794870" cy="1325563"/>
          </a:xfrm>
        </p:spPr>
        <p:txBody>
          <a:bodyPr/>
          <a:lstStyle/>
          <a:p>
            <a:r>
              <a:rPr lang="fi-FI" dirty="0">
                <a:solidFill>
                  <a:schemeClr val="tx1"/>
                </a:solidFill>
              </a:rPr>
              <a:t>Kasvukäytävän elinvoimakysely yrityksille</a:t>
            </a:r>
            <a:endParaRPr lang="en-FI" dirty="0">
              <a:solidFill>
                <a:schemeClr val="tx1"/>
              </a:solidFill>
            </a:endParaRPr>
          </a:p>
        </p:txBody>
      </p:sp>
      <p:sp>
        <p:nvSpPr>
          <p:cNvPr id="12" name="TextBox 11">
            <a:extLst>
              <a:ext uri="{FF2B5EF4-FFF2-40B4-BE49-F238E27FC236}">
                <a16:creationId xmlns:a16="http://schemas.microsoft.com/office/drawing/2014/main" id="{BE400116-57B5-6392-8310-997A3F0F8421}"/>
              </a:ext>
            </a:extLst>
          </p:cNvPr>
          <p:cNvSpPr txBox="1"/>
          <p:nvPr/>
        </p:nvSpPr>
        <p:spPr>
          <a:xfrm>
            <a:off x="2430410" y="2475924"/>
            <a:ext cx="71755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4000" b="0" i="0" u="none" strike="noStrike" kern="1200" cap="none" spc="0" normalizeH="0" baseline="0" noProof="0" dirty="0">
                <a:ln>
                  <a:noFill/>
                </a:ln>
                <a:solidFill>
                  <a:prstClr val="black"/>
                </a:solidFill>
                <a:effectLst/>
                <a:uLnTx/>
                <a:uFillTx/>
                <a:latin typeface="Helvetica" pitchFamily="2" charset="0"/>
                <a:ea typeface="+mn-ea"/>
                <a:cs typeface="+mn-cs"/>
              </a:rPr>
              <a:t>HAUSJÄRVI</a:t>
            </a:r>
            <a:endParaRPr kumimoji="0" lang="en-FI" sz="1800" b="0" i="0" u="none" strike="noStrike" kern="1200" cap="none" spc="0" normalizeH="0" baseline="0" noProof="0" dirty="0">
              <a:ln>
                <a:noFill/>
              </a:ln>
              <a:solidFill>
                <a:prstClr val="black"/>
              </a:solidFill>
              <a:effectLst/>
              <a:uLnTx/>
              <a:uFillTx/>
              <a:latin typeface="Helvetica" pitchFamily="2" charset="0"/>
              <a:ea typeface="+mn-ea"/>
              <a:cs typeface="+mn-cs"/>
            </a:endParaRPr>
          </a:p>
        </p:txBody>
      </p:sp>
      <p:pic>
        <p:nvPicPr>
          <p:cNvPr id="9" name="Content Placeholder 8" descr="Icon, circle&#10;&#10;Description automatically generated">
            <a:extLst>
              <a:ext uri="{FF2B5EF4-FFF2-40B4-BE49-F238E27FC236}">
                <a16:creationId xmlns:a16="http://schemas.microsoft.com/office/drawing/2014/main" id="{AB2B7DC8-8B0B-5CE1-F86F-FEB150AB5DA2}"/>
              </a:ext>
            </a:extLst>
          </p:cNvPr>
          <p:cNvPicPr>
            <a:picLocks noGrp="1" noChangeAspect="1"/>
          </p:cNvPicPr>
          <p:nvPr>
            <p:ph idx="1"/>
          </p:nvPr>
        </p:nvPicPr>
        <p:blipFill>
          <a:blip r:embed="rId4"/>
          <a:stretch>
            <a:fillRect/>
          </a:stretch>
        </p:blipFill>
        <p:spPr>
          <a:xfrm>
            <a:off x="10508003" y="4800600"/>
            <a:ext cx="1415762" cy="1415762"/>
          </a:xfrm>
          <a:prstGeom prst="rect">
            <a:avLst/>
          </a:prstGeom>
        </p:spPr>
      </p:pic>
    </p:spTree>
    <p:extLst>
      <p:ext uri="{BB962C8B-B14F-4D97-AF65-F5344CB8AC3E}">
        <p14:creationId xmlns:p14="http://schemas.microsoft.com/office/powerpoint/2010/main" val="2506687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title"/>
          </p:nvPr>
        </p:nvSpPr>
        <p:spPr>
          <a:xfrm>
            <a:off x="652464" y="848881"/>
            <a:ext cx="10710279" cy="622647"/>
          </a:xfrm>
        </p:spPr>
        <p:txBody>
          <a:bodyPr>
            <a:noAutofit/>
          </a:bodyPr>
          <a:lstStyle/>
          <a:p>
            <a:r>
              <a:rPr lang="fi-FI" sz="2200" dirty="0">
                <a:latin typeface="Helvetica" panose="020B0604020202020204" pitchFamily="34" charset="0"/>
                <a:cs typeface="Helvetica" panose="020B0604020202020204" pitchFamily="34" charset="0"/>
              </a:rPr>
              <a:t>4</a:t>
            </a:r>
            <a:r>
              <a:rPr lang="fi-FI" sz="2200" b="1" dirty="0">
                <a:latin typeface="Helvetica" panose="020B0604020202020204" pitchFamily="34" charset="0"/>
                <a:cs typeface="Helvetica" panose="020B0604020202020204" pitchFamily="34" charset="0"/>
              </a:rPr>
              <a:t> Oletteko tehneet yhteistyötä oppilaitosten kanssa?</a:t>
            </a:r>
          </a:p>
        </p:txBody>
      </p:sp>
      <p:graphicFrame>
        <p:nvGraphicFramePr>
          <p:cNvPr id="15" name="Sisällön paikkamerkki 9" descr="Grafiikka kysymyksestä">
            <a:extLst>
              <a:ext uri="{FF2B5EF4-FFF2-40B4-BE49-F238E27FC236}">
                <a16:creationId xmlns:a16="http://schemas.microsoft.com/office/drawing/2014/main" id="{D753BA80-EC6D-0C40-3C0F-A965D1A29D51}"/>
              </a:ext>
            </a:extLst>
          </p:cNvPr>
          <p:cNvGraphicFramePr>
            <a:graphicFrameLocks noGrp="1"/>
          </p:cNvGraphicFramePr>
          <p:nvPr>
            <p:ph idx="1"/>
            <p:custDataLst>
              <p:tags r:id="rId1"/>
            </p:custDataLst>
            <p:extLst>
              <p:ext uri="{D42A27DB-BD31-4B8C-83A1-F6EECF244321}">
                <p14:modId xmlns:p14="http://schemas.microsoft.com/office/powerpoint/2010/main" val="787373805"/>
              </p:ext>
            </p:extLst>
          </p:nvPr>
        </p:nvGraphicFramePr>
        <p:xfrm>
          <a:off x="653139" y="1333252"/>
          <a:ext cx="10183184" cy="4661600"/>
        </p:xfrm>
        <a:graphic>
          <a:graphicData uri="http://schemas.openxmlformats.org/drawingml/2006/chart">
            <c:chart xmlns:c="http://schemas.openxmlformats.org/drawingml/2006/chart" xmlns:r="http://schemas.openxmlformats.org/officeDocument/2006/relationships" r:id="rId4"/>
          </a:graphicData>
        </a:graphic>
      </p:graphicFrame>
      <p:sp>
        <p:nvSpPr>
          <p:cNvPr id="21" name="Title 1">
            <a:extLst>
              <a:ext uri="{FF2B5EF4-FFF2-40B4-BE49-F238E27FC236}">
                <a16:creationId xmlns:a16="http://schemas.microsoft.com/office/drawing/2014/main" id="{E68C4598-3ABF-953C-4216-66F298C157F3}"/>
              </a:ext>
            </a:extLst>
          </p:cNvPr>
          <p:cNvSpPr txBox="1">
            <a:spLocks/>
          </p:cNvSpPr>
          <p:nvPr/>
        </p:nvSpPr>
        <p:spPr>
          <a:xfrm>
            <a:off x="6096000" y="6122760"/>
            <a:ext cx="5590901" cy="4812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400" b="0" dirty="0">
                <a:solidFill>
                  <a:srgbClr val="000000"/>
                </a:solidFill>
                <a:latin typeface="Helvetica" panose="020B0604020202020204" pitchFamily="34" charset="0"/>
                <a:cs typeface="Helvetica" panose="020B0604020202020204" pitchFamily="34" charset="0"/>
              </a:rPr>
              <a:t>n=kaikki vastaajat</a:t>
            </a:r>
          </a:p>
        </p:txBody>
      </p:sp>
      <p:sp>
        <p:nvSpPr>
          <p:cNvPr id="2" name="Päivämäärän paikkamerkki 1"/>
          <p:cNvSpPr>
            <a:spLocks noGrp="1"/>
          </p:cNvSpPr>
          <p:nvPr>
            <p:ph type="dt" sz="half" idx="4294967295"/>
          </p:nvPr>
        </p:nvSpPr>
        <p:spPr>
          <a:xfrm>
            <a:off x="8090546" y="6469084"/>
            <a:ext cx="2432243" cy="273941"/>
          </a:xfrm>
        </p:spPr>
        <p:txBody>
          <a:bodyPr/>
          <a:lstStyle/>
          <a:p>
            <a:r>
              <a:rPr lang="fi-FI">
                <a:latin typeface="Helvetica" panose="020B0604020202020204" pitchFamily="34" charset="0"/>
                <a:cs typeface="Helvetica" panose="020B0604020202020204" pitchFamily="34" charset="0"/>
              </a:rPr>
              <a:t>Marraskuu 2022</a:t>
            </a:r>
          </a:p>
        </p:txBody>
      </p:sp>
      <p:sp>
        <p:nvSpPr>
          <p:cNvPr id="3" name="Alatunnisteen paikkamerkki 2"/>
          <p:cNvSpPr>
            <a:spLocks noGrp="1"/>
          </p:cNvSpPr>
          <p:nvPr>
            <p:ph type="ftr" sz="quarter" idx="11"/>
          </p:nvPr>
        </p:nvSpPr>
        <p:spPr/>
        <p:txBody>
          <a:bodyPr/>
          <a:lstStyle/>
          <a:p>
            <a:r>
              <a:rPr lang="fi-FI">
                <a:latin typeface="Helvetica" panose="020B0604020202020204" pitchFamily="34" charset="0"/>
                <a:cs typeface="Helvetica" panose="020B0604020202020204" pitchFamily="34" charset="0"/>
              </a:rPr>
              <a:t>Kasvukäytävän elinvoimakysely 2022 - Syksy 2022/ Taloustutkimus Oy / 6840 / TM &amp; TT</a:t>
            </a:r>
          </a:p>
        </p:txBody>
      </p:sp>
      <p:sp>
        <p:nvSpPr>
          <p:cNvPr id="4" name="Dian numeron paikkamerkki 3"/>
          <p:cNvSpPr>
            <a:spLocks noGrp="1"/>
          </p:cNvSpPr>
          <p:nvPr>
            <p:ph type="sldNum" sz="quarter" idx="12"/>
          </p:nvPr>
        </p:nvSpPr>
        <p:spPr/>
        <p:txBody>
          <a:bodyPr/>
          <a:lstStyle/>
          <a:p>
            <a:fld id="{45530FF3-944E-453D-AD86-280F662E2B3A}" type="slidenum">
              <a:rPr lang="fi-FI" smtClean="0">
                <a:latin typeface="Helvetica" panose="020B0604020202020204" pitchFamily="34" charset="0"/>
                <a:cs typeface="Helvetica" panose="020B0604020202020204" pitchFamily="34" charset="0"/>
              </a:rPr>
              <a:t>10</a:t>
            </a:fld>
            <a:endParaRPr lang="fi-FI">
              <a:latin typeface="Helvetica" panose="020B0604020202020204" pitchFamily="34" charset="0"/>
              <a:cs typeface="Helvetica" panose="020B0604020202020204" pitchFamily="34" charset="0"/>
            </a:endParaRPr>
          </a:p>
        </p:txBody>
      </p:sp>
      <p:graphicFrame>
        <p:nvGraphicFramePr>
          <p:cNvPr id="6" name="Sisällön paikkamerkki 9">
            <a:extLst>
              <a:ext uri="{FF2B5EF4-FFF2-40B4-BE49-F238E27FC236}">
                <a16:creationId xmlns:a16="http://schemas.microsoft.com/office/drawing/2014/main" id="{AC65CDD5-B283-5B50-C53A-C27E4572AEC9}"/>
              </a:ext>
            </a:extLst>
          </p:cNvPr>
          <p:cNvGraphicFramePr>
            <a:graphicFrameLocks/>
          </p:cNvGraphicFramePr>
          <p:nvPr>
            <p:custDataLst>
              <p:tags r:id="rId2"/>
            </p:custDataLst>
            <p:extLst>
              <p:ext uri="{D42A27DB-BD31-4B8C-83A1-F6EECF244321}">
                <p14:modId xmlns:p14="http://schemas.microsoft.com/office/powerpoint/2010/main" val="2163360198"/>
              </p:ext>
            </p:extLst>
          </p:nvPr>
        </p:nvGraphicFramePr>
        <p:xfrm>
          <a:off x="652464" y="1926454"/>
          <a:ext cx="3955047" cy="4196534"/>
        </p:xfrm>
        <a:graphic>
          <a:graphicData uri="http://schemas.openxmlformats.org/drawingml/2006/chart">
            <c:chart xmlns:c="http://schemas.openxmlformats.org/drawingml/2006/chart" xmlns:r="http://schemas.openxmlformats.org/officeDocument/2006/relationships" r:id="rId5"/>
          </a:graphicData>
        </a:graphic>
      </p:graphicFrame>
      <p:sp>
        <p:nvSpPr>
          <p:cNvPr id="9" name="Tekstiruutu 8">
            <a:extLst>
              <a:ext uri="{FF2B5EF4-FFF2-40B4-BE49-F238E27FC236}">
                <a16:creationId xmlns:a16="http://schemas.microsoft.com/office/drawing/2014/main" id="{AD14312F-3EE6-4F44-871E-DD5C52EA5770}"/>
              </a:ext>
            </a:extLst>
          </p:cNvPr>
          <p:cNvSpPr txBox="1"/>
          <p:nvPr/>
        </p:nvSpPr>
        <p:spPr>
          <a:xfrm>
            <a:off x="1402080" y="5953760"/>
            <a:ext cx="2123440" cy="369332"/>
          </a:xfrm>
          <a:prstGeom prst="rect">
            <a:avLst/>
          </a:prstGeom>
          <a:noFill/>
        </p:spPr>
        <p:txBody>
          <a:bodyPr wrap="square" rtlCol="0">
            <a:spAutoFit/>
          </a:bodyPr>
          <a:lstStyle/>
          <a:p>
            <a:pPr algn="ctr"/>
            <a:r>
              <a:rPr lang="fi-FI" dirty="0">
                <a:latin typeface="Helvetica" panose="020B0604020202020204" pitchFamily="34" charset="0"/>
                <a:cs typeface="Helvetica" panose="020B0604020202020204" pitchFamily="34" charset="0"/>
              </a:rPr>
              <a:t>Hausjärvi</a:t>
            </a:r>
          </a:p>
        </p:txBody>
      </p:sp>
    </p:spTree>
    <p:extLst>
      <p:ext uri="{BB962C8B-B14F-4D97-AF65-F5344CB8AC3E}">
        <p14:creationId xmlns:p14="http://schemas.microsoft.com/office/powerpoint/2010/main" val="439425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title"/>
          </p:nvPr>
        </p:nvSpPr>
        <p:spPr>
          <a:xfrm>
            <a:off x="653138" y="710605"/>
            <a:ext cx="10710279" cy="622647"/>
          </a:xfrm>
        </p:spPr>
        <p:txBody>
          <a:bodyPr>
            <a:noAutofit/>
          </a:bodyPr>
          <a:lstStyle/>
          <a:p>
            <a:r>
              <a:rPr lang="fi-FI" sz="2200" dirty="0">
                <a:latin typeface="Helvetica" panose="020B0604020202020204" pitchFamily="34" charset="0"/>
                <a:cs typeface="Helvetica" panose="020B0604020202020204" pitchFamily="34" charset="0"/>
              </a:rPr>
              <a:t>5.</a:t>
            </a:r>
            <a:r>
              <a:rPr lang="fi-FI" sz="2200" b="1" dirty="0">
                <a:latin typeface="Helvetica" panose="020B0604020202020204" pitchFamily="34" charset="0"/>
                <a:cs typeface="Helvetica" panose="020B0604020202020204" pitchFamily="34" charset="0"/>
              </a:rPr>
              <a:t> Mikäli teette, olette tehneet tai olisitte kiinnostuneita tekemään yhteistyötä oppilaitosten kanssa, mitkä ovat tai olivat sen keskeisimmät syyt</a:t>
            </a:r>
          </a:p>
        </p:txBody>
      </p:sp>
      <p:graphicFrame>
        <p:nvGraphicFramePr>
          <p:cNvPr id="15" name="Sisällön paikkamerkki 9" descr="Grafiikka kysymyksestä">
            <a:extLst>
              <a:ext uri="{FF2B5EF4-FFF2-40B4-BE49-F238E27FC236}">
                <a16:creationId xmlns:a16="http://schemas.microsoft.com/office/drawing/2014/main" id="{D753BA80-EC6D-0C40-3C0F-A965D1A29D51}"/>
              </a:ext>
            </a:extLst>
          </p:cNvPr>
          <p:cNvGraphicFramePr>
            <a:graphicFrameLocks noGrp="1"/>
          </p:cNvGraphicFramePr>
          <p:nvPr>
            <p:ph idx="1"/>
            <p:custDataLst>
              <p:tags r:id="rId1"/>
            </p:custDataLst>
            <p:extLst>
              <p:ext uri="{D42A27DB-BD31-4B8C-83A1-F6EECF244321}">
                <p14:modId xmlns:p14="http://schemas.microsoft.com/office/powerpoint/2010/main" val="274015648"/>
              </p:ext>
            </p:extLst>
          </p:nvPr>
        </p:nvGraphicFramePr>
        <p:xfrm>
          <a:off x="653138" y="1333252"/>
          <a:ext cx="10169537" cy="4789508"/>
        </p:xfrm>
        <a:graphic>
          <a:graphicData uri="http://schemas.openxmlformats.org/drawingml/2006/chart">
            <c:chart xmlns:c="http://schemas.openxmlformats.org/drawingml/2006/chart" xmlns:r="http://schemas.openxmlformats.org/officeDocument/2006/relationships" r:id="rId3"/>
          </a:graphicData>
        </a:graphic>
      </p:graphicFrame>
      <p:sp>
        <p:nvSpPr>
          <p:cNvPr id="21" name="Title 1">
            <a:extLst>
              <a:ext uri="{FF2B5EF4-FFF2-40B4-BE49-F238E27FC236}">
                <a16:creationId xmlns:a16="http://schemas.microsoft.com/office/drawing/2014/main" id="{E68C4598-3ABF-953C-4216-66F298C157F3}"/>
              </a:ext>
            </a:extLst>
          </p:cNvPr>
          <p:cNvSpPr txBox="1">
            <a:spLocks/>
          </p:cNvSpPr>
          <p:nvPr/>
        </p:nvSpPr>
        <p:spPr>
          <a:xfrm>
            <a:off x="814916" y="6122760"/>
            <a:ext cx="10871985" cy="297089"/>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400" b="0" dirty="0">
                <a:solidFill>
                  <a:srgbClr val="000000"/>
                </a:solidFill>
                <a:latin typeface="Helvetica" panose="020B0604020202020204" pitchFamily="34" charset="0"/>
                <a:cs typeface="Helvetica" panose="020B0604020202020204" pitchFamily="34" charset="0"/>
              </a:rPr>
              <a:t>n=tekee yhteistyötä tai on kiinnostunut yhteistyöstä oppilaitosten kanssa, Hausjärvi, n=11</a:t>
            </a:r>
          </a:p>
        </p:txBody>
      </p:sp>
      <p:sp>
        <p:nvSpPr>
          <p:cNvPr id="2" name="Päivämäärän paikkamerkki 1"/>
          <p:cNvSpPr>
            <a:spLocks noGrp="1"/>
          </p:cNvSpPr>
          <p:nvPr>
            <p:ph type="dt" sz="half" idx="4294967295"/>
          </p:nvPr>
        </p:nvSpPr>
        <p:spPr>
          <a:xfrm>
            <a:off x="8090546" y="6469084"/>
            <a:ext cx="2432243" cy="273941"/>
          </a:xfrm>
        </p:spPr>
        <p:txBody>
          <a:bodyPr/>
          <a:lstStyle/>
          <a:p>
            <a:r>
              <a:rPr lang="fi-FI">
                <a:latin typeface="Helvetica" panose="020B0604020202020204" pitchFamily="34" charset="0"/>
                <a:cs typeface="Helvetica" panose="020B0604020202020204" pitchFamily="34" charset="0"/>
              </a:rPr>
              <a:t>Marraskuu 2022</a:t>
            </a:r>
          </a:p>
        </p:txBody>
      </p:sp>
      <p:sp>
        <p:nvSpPr>
          <p:cNvPr id="3" name="Alatunnisteen paikkamerkki 2"/>
          <p:cNvSpPr>
            <a:spLocks noGrp="1"/>
          </p:cNvSpPr>
          <p:nvPr>
            <p:ph type="ftr" sz="quarter" idx="11"/>
          </p:nvPr>
        </p:nvSpPr>
        <p:spPr/>
        <p:txBody>
          <a:bodyPr/>
          <a:lstStyle/>
          <a:p>
            <a:r>
              <a:rPr lang="fi-FI">
                <a:latin typeface="Helvetica" panose="020B0604020202020204" pitchFamily="34" charset="0"/>
                <a:cs typeface="Helvetica" panose="020B0604020202020204" pitchFamily="34" charset="0"/>
              </a:rPr>
              <a:t>Kasvukäytävän elinvoimakysely 2022 - Syksy 2022/ Taloustutkimus Oy / 6840 / TM &amp; TT</a:t>
            </a:r>
          </a:p>
        </p:txBody>
      </p:sp>
      <p:sp>
        <p:nvSpPr>
          <p:cNvPr id="4" name="Dian numeron paikkamerkki 3"/>
          <p:cNvSpPr>
            <a:spLocks noGrp="1"/>
          </p:cNvSpPr>
          <p:nvPr>
            <p:ph type="sldNum" sz="quarter" idx="12"/>
          </p:nvPr>
        </p:nvSpPr>
        <p:spPr/>
        <p:txBody>
          <a:bodyPr/>
          <a:lstStyle/>
          <a:p>
            <a:fld id="{45530FF3-944E-453D-AD86-280F662E2B3A}" type="slidenum">
              <a:rPr lang="fi-FI" smtClean="0">
                <a:latin typeface="Helvetica" panose="020B0604020202020204" pitchFamily="34" charset="0"/>
                <a:cs typeface="Helvetica" panose="020B0604020202020204" pitchFamily="34" charset="0"/>
              </a:rPr>
              <a:t>11</a:t>
            </a:fld>
            <a:endParaRPr lang="fi-FI">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105917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title"/>
          </p:nvPr>
        </p:nvSpPr>
        <p:spPr>
          <a:xfrm>
            <a:off x="652462" y="687823"/>
            <a:ext cx="10710279" cy="622647"/>
          </a:xfrm>
        </p:spPr>
        <p:txBody>
          <a:bodyPr>
            <a:noAutofit/>
          </a:bodyPr>
          <a:lstStyle/>
          <a:p>
            <a:r>
              <a:rPr lang="fi-FI" sz="2200" dirty="0">
                <a:latin typeface="Helvetica" panose="020B0604020202020204" pitchFamily="34" charset="0"/>
                <a:cs typeface="Helvetica" panose="020B0604020202020204" pitchFamily="34" charset="0"/>
              </a:rPr>
              <a:t>5.</a:t>
            </a:r>
            <a:r>
              <a:rPr lang="fi-FI" sz="2200" b="1" dirty="0">
                <a:latin typeface="Helvetica" panose="020B0604020202020204" pitchFamily="34" charset="0"/>
                <a:cs typeface="Helvetica" panose="020B0604020202020204" pitchFamily="34" charset="0"/>
              </a:rPr>
              <a:t> Mikäli teette, olette tehneet tai olisitte kiinnostuneita tekemään yhteistyötä oppilaitosten kanssa, mitkä ovat tai olivat sen keskeisimmät syyt</a:t>
            </a:r>
          </a:p>
        </p:txBody>
      </p:sp>
      <p:sp>
        <p:nvSpPr>
          <p:cNvPr id="21" name="Title 1">
            <a:extLst>
              <a:ext uri="{FF2B5EF4-FFF2-40B4-BE49-F238E27FC236}">
                <a16:creationId xmlns:a16="http://schemas.microsoft.com/office/drawing/2014/main" id="{E68C4598-3ABF-953C-4216-66F298C157F3}"/>
              </a:ext>
            </a:extLst>
          </p:cNvPr>
          <p:cNvSpPr txBox="1">
            <a:spLocks/>
          </p:cNvSpPr>
          <p:nvPr/>
        </p:nvSpPr>
        <p:spPr>
          <a:xfrm>
            <a:off x="814916" y="6122760"/>
            <a:ext cx="10871985" cy="297089"/>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400" b="0" dirty="0">
                <a:solidFill>
                  <a:srgbClr val="000000"/>
                </a:solidFill>
                <a:latin typeface="Helvetica" panose="020B0604020202020204" pitchFamily="34" charset="0"/>
                <a:cs typeface="Helvetica" panose="020B0604020202020204" pitchFamily="34" charset="0"/>
              </a:rPr>
              <a:t>n=tekee yhteistyötä tai on kiinnostunut yhteistyöstä oppilaitosten kanssa</a:t>
            </a:r>
          </a:p>
        </p:txBody>
      </p:sp>
      <p:sp>
        <p:nvSpPr>
          <p:cNvPr id="2" name="Päivämäärän paikkamerkki 1"/>
          <p:cNvSpPr>
            <a:spLocks noGrp="1"/>
          </p:cNvSpPr>
          <p:nvPr>
            <p:ph type="dt" sz="half" idx="4294967295"/>
          </p:nvPr>
        </p:nvSpPr>
        <p:spPr>
          <a:xfrm>
            <a:off x="8090546" y="6469084"/>
            <a:ext cx="2432243" cy="273941"/>
          </a:xfrm>
        </p:spPr>
        <p:txBody>
          <a:bodyPr/>
          <a:lstStyle/>
          <a:p>
            <a:r>
              <a:rPr lang="fi-FI">
                <a:latin typeface="Helvetica" panose="020B0604020202020204" pitchFamily="34" charset="0"/>
                <a:cs typeface="Helvetica" panose="020B0604020202020204" pitchFamily="34" charset="0"/>
              </a:rPr>
              <a:t>Marraskuu 2022</a:t>
            </a:r>
          </a:p>
        </p:txBody>
      </p:sp>
      <p:sp>
        <p:nvSpPr>
          <p:cNvPr id="3" name="Alatunnisteen paikkamerkki 2"/>
          <p:cNvSpPr>
            <a:spLocks noGrp="1"/>
          </p:cNvSpPr>
          <p:nvPr>
            <p:ph type="ftr" sz="quarter" idx="11"/>
          </p:nvPr>
        </p:nvSpPr>
        <p:spPr/>
        <p:txBody>
          <a:bodyPr/>
          <a:lstStyle/>
          <a:p>
            <a:r>
              <a:rPr lang="fi-FI">
                <a:latin typeface="Helvetica" panose="020B0604020202020204" pitchFamily="34" charset="0"/>
                <a:cs typeface="Helvetica" panose="020B0604020202020204" pitchFamily="34" charset="0"/>
              </a:rPr>
              <a:t>Kasvukäytävän elinvoimakysely 2022 - Syksy 2022/ Taloustutkimus Oy / 6840 / TM &amp; TT</a:t>
            </a:r>
          </a:p>
        </p:txBody>
      </p:sp>
      <p:sp>
        <p:nvSpPr>
          <p:cNvPr id="4" name="Dian numeron paikkamerkki 3"/>
          <p:cNvSpPr>
            <a:spLocks noGrp="1"/>
          </p:cNvSpPr>
          <p:nvPr>
            <p:ph type="sldNum" sz="quarter" idx="12"/>
          </p:nvPr>
        </p:nvSpPr>
        <p:spPr/>
        <p:txBody>
          <a:bodyPr/>
          <a:lstStyle/>
          <a:p>
            <a:fld id="{45530FF3-944E-453D-AD86-280F662E2B3A}" type="slidenum">
              <a:rPr lang="fi-FI" smtClean="0">
                <a:latin typeface="Helvetica" panose="020B0604020202020204" pitchFamily="34" charset="0"/>
                <a:cs typeface="Helvetica" panose="020B0604020202020204" pitchFamily="34" charset="0"/>
              </a:rPr>
              <a:t>12</a:t>
            </a:fld>
            <a:endParaRPr lang="fi-FI">
              <a:latin typeface="Helvetica" panose="020B0604020202020204" pitchFamily="34" charset="0"/>
              <a:cs typeface="Helvetica" panose="020B0604020202020204" pitchFamily="34" charset="0"/>
            </a:endParaRPr>
          </a:p>
        </p:txBody>
      </p:sp>
      <p:graphicFrame>
        <p:nvGraphicFramePr>
          <p:cNvPr id="8" name="Content Placeholder 9">
            <a:extLst>
              <a:ext uri="{FF2B5EF4-FFF2-40B4-BE49-F238E27FC236}">
                <a16:creationId xmlns:a16="http://schemas.microsoft.com/office/drawing/2014/main" id="{C1295DBD-90BD-F891-D45B-329C9F872B36}"/>
              </a:ext>
            </a:extLst>
          </p:cNvPr>
          <p:cNvGraphicFramePr>
            <a:graphicFrameLocks noGrp="1"/>
          </p:cNvGraphicFramePr>
          <p:nvPr>
            <p:ph idx="1"/>
            <p:custDataLst>
              <p:tags r:id="rId1"/>
            </p:custDataLst>
            <p:extLst>
              <p:ext uri="{D42A27DB-BD31-4B8C-83A1-F6EECF244321}">
                <p14:modId xmlns:p14="http://schemas.microsoft.com/office/powerpoint/2010/main" val="2598291660"/>
              </p:ext>
            </p:extLst>
          </p:nvPr>
        </p:nvGraphicFramePr>
        <p:xfrm>
          <a:off x="652462" y="1335088"/>
          <a:ext cx="10170213" cy="49355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92505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title"/>
          </p:nvPr>
        </p:nvSpPr>
        <p:spPr>
          <a:xfrm>
            <a:off x="653139" y="710605"/>
            <a:ext cx="10710279" cy="622647"/>
          </a:xfrm>
        </p:spPr>
        <p:txBody>
          <a:bodyPr>
            <a:noAutofit/>
          </a:bodyPr>
          <a:lstStyle/>
          <a:p>
            <a:r>
              <a:rPr lang="fi-FI" sz="2200" dirty="0">
                <a:latin typeface="Helvetica" panose="020B0604020202020204" pitchFamily="34" charset="0"/>
                <a:cs typeface="Helvetica" panose="020B0604020202020204" pitchFamily="34" charset="0"/>
              </a:rPr>
              <a:t>6.</a:t>
            </a:r>
            <a:r>
              <a:rPr lang="fi-FI" sz="2200" b="1" dirty="0">
                <a:latin typeface="Helvetica" panose="020B0604020202020204" pitchFamily="34" charset="0"/>
                <a:cs typeface="Helvetica" panose="020B0604020202020204" pitchFamily="34" charset="0"/>
              </a:rPr>
              <a:t> Mikäli ette tee yhteistyöstä oppilaitosten kanssa, mitkä ovat siihen keskeisimmät syyt? </a:t>
            </a:r>
          </a:p>
        </p:txBody>
      </p:sp>
      <p:sp>
        <p:nvSpPr>
          <p:cNvPr id="21" name="Title 1">
            <a:extLst>
              <a:ext uri="{FF2B5EF4-FFF2-40B4-BE49-F238E27FC236}">
                <a16:creationId xmlns:a16="http://schemas.microsoft.com/office/drawing/2014/main" id="{E68C4598-3ABF-953C-4216-66F298C157F3}"/>
              </a:ext>
            </a:extLst>
          </p:cNvPr>
          <p:cNvSpPr txBox="1">
            <a:spLocks/>
          </p:cNvSpPr>
          <p:nvPr/>
        </p:nvSpPr>
        <p:spPr>
          <a:xfrm>
            <a:off x="814916" y="6122760"/>
            <a:ext cx="10871985" cy="297089"/>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400" b="0" dirty="0">
                <a:solidFill>
                  <a:srgbClr val="000000"/>
                </a:solidFill>
                <a:latin typeface="Helvetica" panose="020B0604020202020204" pitchFamily="34" charset="0"/>
                <a:cs typeface="Helvetica" panose="020B0604020202020204" pitchFamily="34" charset="0"/>
              </a:rPr>
              <a:t>n=ei tee yhteistyötä oppilaitosten kanssa, Hausjärvi, n=15</a:t>
            </a:r>
          </a:p>
        </p:txBody>
      </p:sp>
      <p:sp>
        <p:nvSpPr>
          <p:cNvPr id="2" name="Päivämäärän paikkamerkki 1"/>
          <p:cNvSpPr>
            <a:spLocks noGrp="1"/>
          </p:cNvSpPr>
          <p:nvPr>
            <p:ph type="dt" sz="half" idx="4294967295"/>
          </p:nvPr>
        </p:nvSpPr>
        <p:spPr>
          <a:xfrm>
            <a:off x="8090546" y="6469084"/>
            <a:ext cx="2432243" cy="273941"/>
          </a:xfrm>
        </p:spPr>
        <p:txBody>
          <a:bodyPr/>
          <a:lstStyle/>
          <a:p>
            <a:r>
              <a:rPr lang="fi-FI">
                <a:latin typeface="Helvetica" panose="020B0604020202020204" pitchFamily="34" charset="0"/>
                <a:cs typeface="Helvetica" panose="020B0604020202020204" pitchFamily="34" charset="0"/>
              </a:rPr>
              <a:t>Marraskuu 2022</a:t>
            </a:r>
          </a:p>
        </p:txBody>
      </p:sp>
      <p:sp>
        <p:nvSpPr>
          <p:cNvPr id="3" name="Alatunnisteen paikkamerkki 2"/>
          <p:cNvSpPr>
            <a:spLocks noGrp="1"/>
          </p:cNvSpPr>
          <p:nvPr>
            <p:ph type="ftr" sz="quarter" idx="11"/>
          </p:nvPr>
        </p:nvSpPr>
        <p:spPr/>
        <p:txBody>
          <a:bodyPr/>
          <a:lstStyle/>
          <a:p>
            <a:r>
              <a:rPr lang="fi-FI">
                <a:latin typeface="Helvetica" panose="020B0604020202020204" pitchFamily="34" charset="0"/>
                <a:cs typeface="Helvetica" panose="020B0604020202020204" pitchFamily="34" charset="0"/>
              </a:rPr>
              <a:t>Kasvukäytävän elinvoimakysely 2022 - Syksy 2022/ Taloustutkimus Oy / 6840 / TM &amp; TT</a:t>
            </a:r>
          </a:p>
        </p:txBody>
      </p:sp>
      <p:sp>
        <p:nvSpPr>
          <p:cNvPr id="4" name="Dian numeron paikkamerkki 3"/>
          <p:cNvSpPr>
            <a:spLocks noGrp="1"/>
          </p:cNvSpPr>
          <p:nvPr>
            <p:ph type="sldNum" sz="quarter" idx="12"/>
          </p:nvPr>
        </p:nvSpPr>
        <p:spPr/>
        <p:txBody>
          <a:bodyPr/>
          <a:lstStyle/>
          <a:p>
            <a:fld id="{45530FF3-944E-453D-AD86-280F662E2B3A}" type="slidenum">
              <a:rPr lang="fi-FI" smtClean="0">
                <a:latin typeface="Helvetica" panose="020B0604020202020204" pitchFamily="34" charset="0"/>
                <a:cs typeface="Helvetica" panose="020B0604020202020204" pitchFamily="34" charset="0"/>
              </a:rPr>
              <a:t>13</a:t>
            </a:fld>
            <a:endParaRPr lang="fi-FI">
              <a:latin typeface="Helvetica" panose="020B0604020202020204" pitchFamily="34" charset="0"/>
              <a:cs typeface="Helvetica" panose="020B0604020202020204" pitchFamily="34" charset="0"/>
            </a:endParaRPr>
          </a:p>
        </p:txBody>
      </p:sp>
      <p:graphicFrame>
        <p:nvGraphicFramePr>
          <p:cNvPr id="8" name="Sisällön paikkamerkki 9" descr="Grafiikka kysymyksestä">
            <a:extLst>
              <a:ext uri="{FF2B5EF4-FFF2-40B4-BE49-F238E27FC236}">
                <a16:creationId xmlns:a16="http://schemas.microsoft.com/office/drawing/2014/main" id="{30DBC8CB-91B6-BD83-453D-332D95361ABE}"/>
              </a:ext>
            </a:extLst>
          </p:cNvPr>
          <p:cNvGraphicFramePr>
            <a:graphicFrameLocks noGrp="1"/>
          </p:cNvGraphicFramePr>
          <p:nvPr>
            <p:ph idx="1"/>
            <p:custDataLst>
              <p:tags r:id="rId1"/>
            </p:custDataLst>
            <p:extLst>
              <p:ext uri="{D42A27DB-BD31-4B8C-83A1-F6EECF244321}">
                <p14:modId xmlns:p14="http://schemas.microsoft.com/office/powerpoint/2010/main" val="2368050677"/>
              </p:ext>
            </p:extLst>
          </p:nvPr>
        </p:nvGraphicFramePr>
        <p:xfrm>
          <a:off x="653138" y="1333252"/>
          <a:ext cx="10134935" cy="47895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10492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title"/>
          </p:nvPr>
        </p:nvSpPr>
        <p:spPr>
          <a:xfrm>
            <a:off x="652462" y="687823"/>
            <a:ext cx="10710279" cy="622647"/>
          </a:xfrm>
        </p:spPr>
        <p:txBody>
          <a:bodyPr>
            <a:noAutofit/>
          </a:bodyPr>
          <a:lstStyle/>
          <a:p>
            <a:r>
              <a:rPr lang="fi-FI" sz="2200" dirty="0">
                <a:latin typeface="Helvetica" panose="020B0604020202020204" pitchFamily="34" charset="0"/>
                <a:cs typeface="Helvetica" panose="020B0604020202020204" pitchFamily="34" charset="0"/>
              </a:rPr>
              <a:t>6</a:t>
            </a:r>
            <a:r>
              <a:rPr lang="fi-FI" sz="2200" b="1" dirty="0">
                <a:latin typeface="Helvetica" panose="020B0604020202020204" pitchFamily="34" charset="0"/>
                <a:cs typeface="Helvetica" panose="020B0604020202020204" pitchFamily="34" charset="0"/>
              </a:rPr>
              <a:t>. Mikäli ette tee yhteistyöstä oppilaitosten kanssa, mitkä ovat siihen keskeisimmät syyt? </a:t>
            </a:r>
          </a:p>
        </p:txBody>
      </p:sp>
      <p:sp>
        <p:nvSpPr>
          <p:cNvPr id="21" name="Title 1">
            <a:extLst>
              <a:ext uri="{FF2B5EF4-FFF2-40B4-BE49-F238E27FC236}">
                <a16:creationId xmlns:a16="http://schemas.microsoft.com/office/drawing/2014/main" id="{E68C4598-3ABF-953C-4216-66F298C157F3}"/>
              </a:ext>
            </a:extLst>
          </p:cNvPr>
          <p:cNvSpPr txBox="1">
            <a:spLocks/>
          </p:cNvSpPr>
          <p:nvPr/>
        </p:nvSpPr>
        <p:spPr>
          <a:xfrm>
            <a:off x="814916" y="6122760"/>
            <a:ext cx="10871985" cy="297089"/>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400" b="0" dirty="0">
                <a:solidFill>
                  <a:srgbClr val="000000"/>
                </a:solidFill>
                <a:latin typeface="Helvetica" panose="020B0604020202020204" pitchFamily="34" charset="0"/>
                <a:cs typeface="Helvetica" panose="020B0604020202020204" pitchFamily="34" charset="0"/>
              </a:rPr>
              <a:t>n=ei tee yhteistyötä oppilaitosten kanssa</a:t>
            </a:r>
          </a:p>
        </p:txBody>
      </p:sp>
      <p:sp>
        <p:nvSpPr>
          <p:cNvPr id="2" name="Päivämäärän paikkamerkki 1"/>
          <p:cNvSpPr>
            <a:spLocks noGrp="1"/>
          </p:cNvSpPr>
          <p:nvPr>
            <p:ph type="dt" sz="half" idx="4294967295"/>
          </p:nvPr>
        </p:nvSpPr>
        <p:spPr>
          <a:xfrm>
            <a:off x="8090546" y="6469084"/>
            <a:ext cx="2432243" cy="273941"/>
          </a:xfrm>
        </p:spPr>
        <p:txBody>
          <a:bodyPr/>
          <a:lstStyle/>
          <a:p>
            <a:r>
              <a:rPr lang="fi-FI">
                <a:latin typeface="Helvetica" panose="020B0604020202020204" pitchFamily="34" charset="0"/>
                <a:cs typeface="Helvetica" panose="020B0604020202020204" pitchFamily="34" charset="0"/>
              </a:rPr>
              <a:t>Marraskuu 2022</a:t>
            </a:r>
          </a:p>
        </p:txBody>
      </p:sp>
      <p:sp>
        <p:nvSpPr>
          <p:cNvPr id="3" name="Alatunnisteen paikkamerkki 2"/>
          <p:cNvSpPr>
            <a:spLocks noGrp="1"/>
          </p:cNvSpPr>
          <p:nvPr>
            <p:ph type="ftr" sz="quarter" idx="11"/>
          </p:nvPr>
        </p:nvSpPr>
        <p:spPr/>
        <p:txBody>
          <a:bodyPr/>
          <a:lstStyle/>
          <a:p>
            <a:r>
              <a:rPr lang="fi-FI">
                <a:latin typeface="Helvetica" panose="020B0604020202020204" pitchFamily="34" charset="0"/>
                <a:cs typeface="Helvetica" panose="020B0604020202020204" pitchFamily="34" charset="0"/>
              </a:rPr>
              <a:t>Kasvukäytävän elinvoimakysely 2022 - Syksy 2022/ Taloustutkimus Oy / 6840 / TM &amp; TT</a:t>
            </a:r>
          </a:p>
        </p:txBody>
      </p:sp>
      <p:sp>
        <p:nvSpPr>
          <p:cNvPr id="4" name="Dian numeron paikkamerkki 3"/>
          <p:cNvSpPr>
            <a:spLocks noGrp="1"/>
          </p:cNvSpPr>
          <p:nvPr>
            <p:ph type="sldNum" sz="quarter" idx="12"/>
          </p:nvPr>
        </p:nvSpPr>
        <p:spPr/>
        <p:txBody>
          <a:bodyPr/>
          <a:lstStyle/>
          <a:p>
            <a:fld id="{45530FF3-944E-453D-AD86-280F662E2B3A}" type="slidenum">
              <a:rPr lang="fi-FI" smtClean="0">
                <a:latin typeface="Helvetica" panose="020B0604020202020204" pitchFamily="34" charset="0"/>
                <a:cs typeface="Helvetica" panose="020B0604020202020204" pitchFamily="34" charset="0"/>
              </a:rPr>
              <a:t>14</a:t>
            </a:fld>
            <a:endParaRPr lang="fi-FI">
              <a:latin typeface="Helvetica" panose="020B0604020202020204" pitchFamily="34" charset="0"/>
              <a:cs typeface="Helvetica" panose="020B0604020202020204" pitchFamily="34" charset="0"/>
            </a:endParaRPr>
          </a:p>
        </p:txBody>
      </p:sp>
      <p:graphicFrame>
        <p:nvGraphicFramePr>
          <p:cNvPr id="8" name="Content Placeholder 9">
            <a:extLst>
              <a:ext uri="{FF2B5EF4-FFF2-40B4-BE49-F238E27FC236}">
                <a16:creationId xmlns:a16="http://schemas.microsoft.com/office/drawing/2014/main" id="{A92B4E8C-9B97-CFBE-1716-6256477B6A58}"/>
              </a:ext>
            </a:extLst>
          </p:cNvPr>
          <p:cNvGraphicFramePr>
            <a:graphicFrameLocks noGrp="1"/>
          </p:cNvGraphicFramePr>
          <p:nvPr>
            <p:ph idx="1"/>
            <p:custDataLst>
              <p:tags r:id="rId1"/>
            </p:custDataLst>
            <p:extLst>
              <p:ext uri="{D42A27DB-BD31-4B8C-83A1-F6EECF244321}">
                <p14:modId xmlns:p14="http://schemas.microsoft.com/office/powerpoint/2010/main" val="876649356"/>
              </p:ext>
            </p:extLst>
          </p:nvPr>
        </p:nvGraphicFramePr>
        <p:xfrm>
          <a:off x="652462" y="1335088"/>
          <a:ext cx="10129269" cy="49355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6780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4294967295"/>
          </p:nvPr>
        </p:nvSpPr>
        <p:spPr>
          <a:xfrm>
            <a:off x="8090546" y="6469084"/>
            <a:ext cx="2432243" cy="273941"/>
          </a:xfrm>
        </p:spPr>
        <p:txBody>
          <a:bodyPr/>
          <a:lstStyle/>
          <a:p>
            <a:r>
              <a:rPr lang="fi-FI" dirty="0">
                <a:latin typeface="Helvetica" panose="020B0604020202020204" pitchFamily="34" charset="0"/>
                <a:cs typeface="Helvetica" panose="020B0604020202020204" pitchFamily="34" charset="0"/>
              </a:rPr>
              <a:t>Marraskuu 2022</a:t>
            </a:r>
          </a:p>
        </p:txBody>
      </p:sp>
      <p:sp>
        <p:nvSpPr>
          <p:cNvPr id="3" name="Alatunnisteen paikkamerkki 2"/>
          <p:cNvSpPr>
            <a:spLocks noGrp="1"/>
          </p:cNvSpPr>
          <p:nvPr>
            <p:ph type="ftr" sz="quarter" idx="11"/>
          </p:nvPr>
        </p:nvSpPr>
        <p:spPr/>
        <p:txBody>
          <a:bodyPr/>
          <a:lstStyle/>
          <a:p>
            <a:r>
              <a:rPr lang="fi-FI">
                <a:latin typeface="Helvetica" panose="020B0604020202020204" pitchFamily="34" charset="0"/>
                <a:cs typeface="Helvetica" panose="020B0604020202020204" pitchFamily="34" charset="0"/>
              </a:rPr>
              <a:t>Kasvukäytävän elinvoimakysely 2022 - Syksy 2022/ Taloustutkimus Oy / 6840 / TM &amp; TT</a:t>
            </a:r>
          </a:p>
        </p:txBody>
      </p:sp>
      <p:sp>
        <p:nvSpPr>
          <p:cNvPr id="4" name="Dian numeron paikkamerkki 3"/>
          <p:cNvSpPr>
            <a:spLocks noGrp="1"/>
          </p:cNvSpPr>
          <p:nvPr>
            <p:ph type="sldNum" sz="quarter" idx="12"/>
          </p:nvPr>
        </p:nvSpPr>
        <p:spPr/>
        <p:txBody>
          <a:bodyPr/>
          <a:lstStyle/>
          <a:p>
            <a:fld id="{45530FF3-944E-453D-AD86-280F662E2B3A}" type="slidenum">
              <a:rPr lang="fi-FI" smtClean="0">
                <a:latin typeface="Helvetica" panose="020B0604020202020204" pitchFamily="34" charset="0"/>
                <a:cs typeface="Helvetica" panose="020B0604020202020204" pitchFamily="34" charset="0"/>
              </a:rPr>
              <a:t>15</a:t>
            </a:fld>
            <a:endParaRPr lang="fi-FI">
              <a:latin typeface="Helvetica" panose="020B0604020202020204" pitchFamily="34" charset="0"/>
              <a:cs typeface="Helvetica" panose="020B0604020202020204" pitchFamily="34" charset="0"/>
            </a:endParaRPr>
          </a:p>
        </p:txBody>
      </p:sp>
      <p:sp>
        <p:nvSpPr>
          <p:cNvPr id="11" name="Otsikko 1">
            <a:extLst>
              <a:ext uri="{FF2B5EF4-FFF2-40B4-BE49-F238E27FC236}">
                <a16:creationId xmlns:a16="http://schemas.microsoft.com/office/drawing/2014/main" id="{FA681E79-2D57-B1BB-BF5B-D0006CF92DB5}"/>
              </a:ext>
            </a:extLst>
          </p:cNvPr>
          <p:cNvSpPr txBox="1">
            <a:spLocks/>
          </p:cNvSpPr>
          <p:nvPr/>
        </p:nvSpPr>
        <p:spPr>
          <a:xfrm>
            <a:off x="2676939" y="2706778"/>
            <a:ext cx="6838122" cy="14444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i="0" kern="1200" baseline="0">
                <a:solidFill>
                  <a:schemeClr val="tx1">
                    <a:lumMod val="85000"/>
                    <a:lumOff val="15000"/>
                  </a:schemeClr>
                </a:solidFill>
                <a:latin typeface="+mj-lt"/>
                <a:ea typeface="+mj-ea"/>
                <a:cs typeface="+mj-cs"/>
              </a:defRPr>
            </a:lvl1pPr>
          </a:lstStyle>
          <a:p>
            <a:r>
              <a:rPr lang="fi-FI" b="0" dirty="0">
                <a:latin typeface="Helvetica" panose="020B0604020202020204" pitchFamily="34" charset="0"/>
                <a:cs typeface="Helvetica" panose="020B0604020202020204" pitchFamily="34" charset="0"/>
              </a:rPr>
              <a:t>Liitteet</a:t>
            </a:r>
          </a:p>
        </p:txBody>
      </p:sp>
    </p:spTree>
    <p:extLst>
      <p:ext uri="{BB962C8B-B14F-4D97-AF65-F5344CB8AC3E}">
        <p14:creationId xmlns:p14="http://schemas.microsoft.com/office/powerpoint/2010/main" val="1528150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äivämäärän paikkamerkki 5"/>
          <p:cNvSpPr>
            <a:spLocks noGrp="1"/>
          </p:cNvSpPr>
          <p:nvPr>
            <p:ph type="dt" sz="half" idx="4294967295"/>
          </p:nvPr>
        </p:nvSpPr>
        <p:spPr>
          <a:xfrm>
            <a:off x="8090546" y="6469084"/>
            <a:ext cx="2432243" cy="273941"/>
          </a:xfrm>
        </p:spPr>
        <p:txBody>
          <a:bodyPr/>
          <a:lstStyle/>
          <a:p>
            <a:r>
              <a:rPr lang="fi-FI" dirty="0">
                <a:latin typeface="Helvetica" panose="020B0604020202020204" pitchFamily="34" charset="0"/>
                <a:cs typeface="Helvetica" panose="020B0604020202020204" pitchFamily="34" charset="0"/>
              </a:rPr>
              <a:t>Marraskuu 2022</a:t>
            </a:r>
          </a:p>
        </p:txBody>
      </p:sp>
      <p:sp>
        <p:nvSpPr>
          <p:cNvPr id="8" name="Alatunnisteen paikkamerkki 7"/>
          <p:cNvSpPr>
            <a:spLocks noGrp="1"/>
          </p:cNvSpPr>
          <p:nvPr>
            <p:ph type="ftr" sz="quarter" idx="11"/>
          </p:nvPr>
        </p:nvSpPr>
        <p:spPr/>
        <p:txBody>
          <a:bodyPr/>
          <a:lstStyle/>
          <a:p>
            <a:r>
              <a:rPr lang="fi-FI" dirty="0">
                <a:latin typeface="Helvetica" panose="020B0604020202020204" pitchFamily="34" charset="0"/>
                <a:cs typeface="Helvetica" panose="020B0604020202020204" pitchFamily="34" charset="0"/>
              </a:rPr>
              <a:t>Kasvukäytävän elinvoimakysely 2022 - Syksy 2022/ Taloustutkimus Oy / 6840 / TM &amp; TT</a:t>
            </a:r>
          </a:p>
        </p:txBody>
      </p:sp>
      <p:sp>
        <p:nvSpPr>
          <p:cNvPr id="7" name="Dian numeron paikkamerkki 6"/>
          <p:cNvSpPr>
            <a:spLocks noGrp="1"/>
          </p:cNvSpPr>
          <p:nvPr>
            <p:ph type="sldNum" sz="quarter" idx="12"/>
          </p:nvPr>
        </p:nvSpPr>
        <p:spPr/>
        <p:txBody>
          <a:bodyPr/>
          <a:lstStyle/>
          <a:p>
            <a:fld id="{45530FF3-944E-453D-AD86-280F662E2B3A}" type="slidenum">
              <a:rPr lang="fi-FI" smtClean="0">
                <a:latin typeface="Helvetica" panose="020B0604020202020204" pitchFamily="34" charset="0"/>
                <a:cs typeface="Helvetica" panose="020B0604020202020204" pitchFamily="34" charset="0"/>
              </a:rPr>
              <a:t>16</a:t>
            </a:fld>
            <a:endParaRPr lang="fi-FI">
              <a:latin typeface="Helvetica" panose="020B0604020202020204" pitchFamily="34" charset="0"/>
              <a:cs typeface="Helvetica" panose="020B0604020202020204" pitchFamily="34" charset="0"/>
            </a:endParaRPr>
          </a:p>
        </p:txBody>
      </p:sp>
      <p:sp>
        <p:nvSpPr>
          <p:cNvPr id="2" name="Otsikko 1"/>
          <p:cNvSpPr>
            <a:spLocks noGrp="1"/>
          </p:cNvSpPr>
          <p:nvPr>
            <p:ph type="title"/>
          </p:nvPr>
        </p:nvSpPr>
        <p:spPr/>
        <p:txBody>
          <a:bodyPr>
            <a:normAutofit/>
          </a:bodyPr>
          <a:lstStyle/>
          <a:p>
            <a:r>
              <a:rPr lang="fi-FI" sz="2200" dirty="0">
                <a:latin typeface="Helvetica" panose="020B0604020202020204" pitchFamily="34" charset="0"/>
                <a:cs typeface="Helvetica" panose="020B0604020202020204" pitchFamily="34" charset="0"/>
              </a:rPr>
              <a:t>Laadunvarmistus Taloustutkimuksessa </a:t>
            </a:r>
          </a:p>
        </p:txBody>
      </p:sp>
      <p:sp>
        <p:nvSpPr>
          <p:cNvPr id="3" name="Sisällön paikkamerkki 2"/>
          <p:cNvSpPr>
            <a:spLocks noGrp="1"/>
          </p:cNvSpPr>
          <p:nvPr>
            <p:ph idx="1"/>
          </p:nvPr>
        </p:nvSpPr>
        <p:spPr>
          <a:xfrm>
            <a:off x="653138" y="1189080"/>
            <a:ext cx="9166723" cy="5251115"/>
          </a:xfrm>
        </p:spPr>
        <p:txBody>
          <a:bodyPr>
            <a:noAutofit/>
          </a:bodyPr>
          <a:lstStyle/>
          <a:p>
            <a:pPr marL="179388" lvl="0" indent="-179388">
              <a:lnSpc>
                <a:spcPct val="100000"/>
              </a:lnSpc>
              <a:buClr>
                <a:schemeClr val="accent2"/>
              </a:buClr>
            </a:pPr>
            <a:r>
              <a:rPr lang="fi-FI" sz="1200" dirty="0">
                <a:latin typeface="Helvetica" panose="020B0604020202020204" pitchFamily="34" charset="0"/>
                <a:cs typeface="Helvetica" panose="020B0604020202020204" pitchFamily="34" charset="0"/>
              </a:rPr>
              <a:t>SGS </a:t>
            </a:r>
            <a:r>
              <a:rPr lang="fi-FI" sz="1200" dirty="0" err="1">
                <a:latin typeface="Helvetica" panose="020B0604020202020204" pitchFamily="34" charset="0"/>
                <a:cs typeface="Helvetica" panose="020B0604020202020204" pitchFamily="34" charset="0"/>
              </a:rPr>
              <a:t>Fimko</a:t>
            </a:r>
            <a:r>
              <a:rPr lang="fi-FI" sz="1200" dirty="0">
                <a:latin typeface="Helvetica" panose="020B0604020202020204" pitchFamily="34" charset="0"/>
                <a:cs typeface="Helvetica" panose="020B0604020202020204" pitchFamily="34" charset="0"/>
              </a:rPr>
              <a:t> on myöntänyt Taloustutkimukselle ISO 20252 -toimialasertifikaatin, ja tämän projektin kaikki vaiheet on toteutettu kyseisen standardin ja Suomen lakien mukaisesti. </a:t>
            </a:r>
          </a:p>
          <a:p>
            <a:pPr marL="179388" lvl="0" indent="-179388">
              <a:lnSpc>
                <a:spcPct val="100000"/>
              </a:lnSpc>
              <a:buClr>
                <a:schemeClr val="accent2"/>
              </a:buClr>
            </a:pPr>
            <a:r>
              <a:rPr lang="fi-FI" sz="1200" dirty="0">
                <a:latin typeface="Helvetica" panose="020B0604020202020204" pitchFamily="34" charset="0"/>
                <a:cs typeface="Helvetica" panose="020B0604020202020204" pitchFamily="34" charset="0"/>
              </a:rPr>
              <a:t>Taloustutkimus käsittelee aina kaikkia tutkimuksiin liittyviä, sekä asiakkailta saatuja että tutkimuksen yhteydessä syntyneitä,</a:t>
            </a:r>
            <a:br>
              <a:rPr lang="fi-FI" sz="1200" dirty="0">
                <a:latin typeface="Helvetica" panose="020B0604020202020204" pitchFamily="34" charset="0"/>
                <a:cs typeface="Helvetica" panose="020B0604020202020204" pitchFamily="34" charset="0"/>
              </a:rPr>
            </a:br>
            <a:r>
              <a:rPr lang="fi-FI" sz="1200" dirty="0">
                <a:latin typeface="Helvetica" panose="020B0604020202020204" pitchFamily="34" charset="0"/>
                <a:cs typeface="Helvetica" panose="020B0604020202020204" pitchFamily="34" charset="0"/>
              </a:rPr>
              <a:t>tietoja ehdottoman luottamuksellisina. </a:t>
            </a:r>
          </a:p>
          <a:p>
            <a:pPr marL="179388" lvl="0" indent="-179388">
              <a:lnSpc>
                <a:spcPct val="100000"/>
              </a:lnSpc>
              <a:buClr>
                <a:schemeClr val="accent2"/>
              </a:buClr>
            </a:pPr>
            <a:r>
              <a:rPr lang="fi-FI" sz="1200" dirty="0">
                <a:latin typeface="Helvetica" panose="020B0604020202020204" pitchFamily="34" charset="0"/>
                <a:cs typeface="Helvetica" panose="020B0604020202020204" pitchFamily="34" charset="0"/>
              </a:rPr>
              <a:t>Taloustutkimus on sitoutunut noudattamaan </a:t>
            </a:r>
            <a:r>
              <a:rPr lang="fi-FI" sz="1200" dirty="0" err="1">
                <a:latin typeface="Helvetica" panose="020B0604020202020204" pitchFamily="34" charset="0"/>
                <a:cs typeface="Helvetica" panose="020B0604020202020204" pitchFamily="34" charset="0"/>
              </a:rPr>
              <a:t>ESOMARin</a:t>
            </a:r>
            <a:r>
              <a:rPr lang="fi-FI" sz="1200" dirty="0">
                <a:latin typeface="Helvetica" panose="020B0604020202020204" pitchFamily="34" charset="0"/>
                <a:cs typeface="Helvetica" panose="020B0604020202020204" pitchFamily="34" charset="0"/>
              </a:rPr>
              <a:t> ja Kansainvälisen Kauppakamarin yhdessä julkaisemia tutkimusalan kansainvälisiä perussääntöjä.</a:t>
            </a:r>
          </a:p>
          <a:p>
            <a:pPr marL="179388" lvl="0" indent="-179388">
              <a:lnSpc>
                <a:spcPct val="100000"/>
              </a:lnSpc>
              <a:buClr>
                <a:schemeClr val="accent2"/>
              </a:buClr>
            </a:pPr>
            <a:r>
              <a:rPr lang="fi-FI" sz="1200" dirty="0">
                <a:latin typeface="Helvetica" panose="020B0604020202020204" pitchFamily="34" charset="0"/>
                <a:cs typeface="Helvetica" panose="020B0604020202020204" pitchFamily="34" charset="0"/>
              </a:rPr>
              <a:t>Taloustutkimus ei ole käyttänyt alihankkijoita tässä tutkimuksessa.</a:t>
            </a:r>
          </a:p>
          <a:p>
            <a:pPr marL="179388" lvl="0" indent="-179388">
              <a:lnSpc>
                <a:spcPct val="100000"/>
              </a:lnSpc>
              <a:buClr>
                <a:schemeClr val="accent2"/>
              </a:buClr>
            </a:pPr>
            <a:endParaRPr lang="fi-FI" sz="1100" dirty="0">
              <a:solidFill>
                <a:prstClr val="black">
                  <a:lumMod val="85000"/>
                  <a:lumOff val="15000"/>
                </a:prstClr>
              </a:solidFill>
              <a:latin typeface="Helvetica" panose="020B0604020202020204" pitchFamily="34" charset="0"/>
              <a:cs typeface="Helvetica" panose="020B0604020202020204" pitchFamily="34" charset="0"/>
            </a:endParaRPr>
          </a:p>
          <a:p>
            <a:pPr marL="0" lvl="0" indent="0">
              <a:spcBef>
                <a:spcPct val="0"/>
              </a:spcBef>
              <a:buClrTx/>
              <a:buNone/>
            </a:pPr>
            <a:r>
              <a:rPr lang="fi-FI" sz="2200" b="1" dirty="0">
                <a:latin typeface="Helvetica" panose="020B0604020202020204" pitchFamily="34" charset="0"/>
                <a:ea typeface="+mj-ea"/>
                <a:cs typeface="Helvetica" panose="020B0604020202020204" pitchFamily="34" charset="0"/>
              </a:rPr>
              <a:t>Erillistutkimuksen tulosten julkaiseminen ja edelleen luovuttaminen</a:t>
            </a:r>
          </a:p>
          <a:p>
            <a:pPr marL="179388" lvl="0" indent="-179388">
              <a:lnSpc>
                <a:spcPct val="100000"/>
              </a:lnSpc>
              <a:spcBef>
                <a:spcPts val="0"/>
              </a:spcBef>
            </a:pPr>
            <a:endParaRPr lang="fi-FI" sz="1200" dirty="0">
              <a:solidFill>
                <a:prstClr val="black">
                  <a:lumMod val="85000"/>
                  <a:lumOff val="15000"/>
                </a:prstClr>
              </a:solidFill>
              <a:latin typeface="Helvetica" panose="020B0604020202020204" pitchFamily="34" charset="0"/>
              <a:cs typeface="Helvetica" panose="020B0604020202020204" pitchFamily="34" charset="0"/>
            </a:endParaRPr>
          </a:p>
          <a:p>
            <a:pPr marL="179388" lvl="0" indent="-179388">
              <a:lnSpc>
                <a:spcPct val="100000"/>
              </a:lnSpc>
              <a:spcBef>
                <a:spcPts val="0"/>
              </a:spcBef>
            </a:pPr>
            <a:r>
              <a:rPr lang="fi-FI" sz="1200" dirty="0">
                <a:solidFill>
                  <a:prstClr val="black">
                    <a:lumMod val="85000"/>
                    <a:lumOff val="15000"/>
                  </a:prstClr>
                </a:solidFill>
                <a:latin typeface="Helvetica" panose="020B0604020202020204" pitchFamily="34" charset="0"/>
                <a:cs typeface="Helvetica" panose="020B0604020202020204" pitchFamily="34" charset="0"/>
              </a:rPr>
              <a:t>Tutkimuksen tilaaja voi julkistaa tilaamansa tutkimuksen tuloksia, kunhan julkaistut tulokset eivät ole harhaanjohtavia.</a:t>
            </a:r>
            <a:br>
              <a:rPr lang="fi-FI" sz="1200" dirty="0">
                <a:solidFill>
                  <a:prstClr val="black">
                    <a:lumMod val="85000"/>
                    <a:lumOff val="15000"/>
                  </a:prstClr>
                </a:solidFill>
                <a:latin typeface="Helvetica" panose="020B0604020202020204" pitchFamily="34" charset="0"/>
                <a:cs typeface="Helvetica" panose="020B0604020202020204" pitchFamily="34" charset="0"/>
              </a:rPr>
            </a:br>
            <a:endParaRPr lang="fi-FI" sz="1200" dirty="0">
              <a:solidFill>
                <a:prstClr val="black">
                  <a:lumMod val="85000"/>
                  <a:lumOff val="15000"/>
                </a:prstClr>
              </a:solidFill>
              <a:latin typeface="Helvetica" panose="020B0604020202020204" pitchFamily="34" charset="0"/>
              <a:cs typeface="Helvetica" panose="020B0604020202020204" pitchFamily="34" charset="0"/>
            </a:endParaRPr>
          </a:p>
          <a:p>
            <a:pPr marL="179388" lvl="0" indent="-179388">
              <a:lnSpc>
                <a:spcPct val="100000"/>
              </a:lnSpc>
              <a:spcBef>
                <a:spcPts val="0"/>
              </a:spcBef>
            </a:pPr>
            <a:r>
              <a:rPr lang="fi-FI" sz="1200" dirty="0">
                <a:solidFill>
                  <a:prstClr val="black">
                    <a:lumMod val="85000"/>
                    <a:lumOff val="15000"/>
                  </a:prstClr>
                </a:solidFill>
                <a:latin typeface="Helvetica" panose="020B0604020202020204" pitchFamily="34" charset="0"/>
                <a:cs typeface="Helvetica" panose="020B0604020202020204" pitchFamily="34" charset="0"/>
              </a:rPr>
              <a:t>Kun tutkimustuloksia julkaistaan, tulee selvästi erottaa tulokset ja niiden tulkinta. </a:t>
            </a:r>
            <a:br>
              <a:rPr lang="fi-FI" sz="1200" dirty="0">
                <a:solidFill>
                  <a:prstClr val="black">
                    <a:lumMod val="85000"/>
                    <a:lumOff val="15000"/>
                  </a:prstClr>
                </a:solidFill>
                <a:latin typeface="Helvetica" panose="020B0604020202020204" pitchFamily="34" charset="0"/>
                <a:cs typeface="Helvetica" panose="020B0604020202020204" pitchFamily="34" charset="0"/>
              </a:rPr>
            </a:br>
            <a:endParaRPr lang="fi-FI" sz="1200" dirty="0">
              <a:solidFill>
                <a:prstClr val="black">
                  <a:lumMod val="85000"/>
                  <a:lumOff val="15000"/>
                </a:prstClr>
              </a:solidFill>
              <a:latin typeface="Helvetica" panose="020B0604020202020204" pitchFamily="34" charset="0"/>
              <a:cs typeface="Helvetica" panose="020B0604020202020204" pitchFamily="34" charset="0"/>
            </a:endParaRPr>
          </a:p>
          <a:p>
            <a:pPr marL="179388" lvl="0" indent="-179388">
              <a:lnSpc>
                <a:spcPct val="100000"/>
              </a:lnSpc>
              <a:spcBef>
                <a:spcPts val="0"/>
              </a:spcBef>
            </a:pPr>
            <a:r>
              <a:rPr lang="fi-FI" sz="1200" dirty="0">
                <a:solidFill>
                  <a:prstClr val="black">
                    <a:lumMod val="85000"/>
                    <a:lumOff val="15000"/>
                  </a:prstClr>
                </a:solidFill>
                <a:latin typeface="Helvetica" panose="020B0604020202020204" pitchFamily="34" charset="0"/>
                <a:cs typeface="Helvetica" panose="020B0604020202020204" pitchFamily="34" charset="0"/>
              </a:rPr>
              <a:t>Julkistamisen yhteydessä on aina mainittava tutkimuksen nimi, toteutusaika ja tutkimuksen tekijä, Taloustutkimus Oy.</a:t>
            </a:r>
            <a:br>
              <a:rPr lang="fi-FI" sz="1200" dirty="0">
                <a:solidFill>
                  <a:prstClr val="black">
                    <a:lumMod val="85000"/>
                    <a:lumOff val="15000"/>
                  </a:prstClr>
                </a:solidFill>
                <a:latin typeface="Helvetica" panose="020B0604020202020204" pitchFamily="34" charset="0"/>
                <a:cs typeface="Helvetica" panose="020B0604020202020204" pitchFamily="34" charset="0"/>
              </a:rPr>
            </a:br>
            <a:endParaRPr lang="fi-FI" sz="1200" dirty="0">
              <a:solidFill>
                <a:prstClr val="black">
                  <a:lumMod val="85000"/>
                  <a:lumOff val="15000"/>
                </a:prstClr>
              </a:solidFill>
              <a:latin typeface="Helvetica" panose="020B0604020202020204" pitchFamily="34" charset="0"/>
              <a:cs typeface="Helvetica" panose="020B0604020202020204" pitchFamily="34" charset="0"/>
            </a:endParaRPr>
          </a:p>
          <a:p>
            <a:pPr marL="179388" lvl="0" indent="-179388">
              <a:lnSpc>
                <a:spcPct val="100000"/>
              </a:lnSpc>
              <a:spcBef>
                <a:spcPts val="0"/>
              </a:spcBef>
            </a:pPr>
            <a:r>
              <a:rPr lang="fi-FI" sz="1200" dirty="0">
                <a:solidFill>
                  <a:prstClr val="black">
                    <a:lumMod val="85000"/>
                    <a:lumOff val="15000"/>
                  </a:prstClr>
                </a:solidFill>
                <a:latin typeface="Helvetica" panose="020B0604020202020204" pitchFamily="34" charset="0"/>
                <a:cs typeface="Helvetica" panose="020B0604020202020204" pitchFamily="34" charset="0"/>
              </a:rPr>
              <a:t>Toivomme, että lähetätte suunnittelemanne julkaisun (lehtiartikkeli, verkossa julkaistavat tiedot ym.) Taloustutkimus Oy:hyn tarkastettavaksi ennen julkaisemista. Lisäksi toivomme, että toimitatte meille tiedon siitä, missä ja milloin asia julkaistaan, jotta voimme vastata meille mahdollisesti tuleviin kyselyihin.</a:t>
            </a:r>
            <a:br>
              <a:rPr lang="fi-FI" sz="1200" dirty="0">
                <a:solidFill>
                  <a:prstClr val="black">
                    <a:lumMod val="85000"/>
                    <a:lumOff val="15000"/>
                  </a:prstClr>
                </a:solidFill>
                <a:latin typeface="Helvetica" panose="020B0604020202020204" pitchFamily="34" charset="0"/>
                <a:cs typeface="Helvetica" panose="020B0604020202020204" pitchFamily="34" charset="0"/>
              </a:rPr>
            </a:br>
            <a:endParaRPr lang="fi-FI" sz="1200" dirty="0">
              <a:solidFill>
                <a:prstClr val="black">
                  <a:lumMod val="85000"/>
                  <a:lumOff val="15000"/>
                </a:prstClr>
              </a:solidFill>
              <a:latin typeface="Helvetica" panose="020B0604020202020204" pitchFamily="34" charset="0"/>
              <a:cs typeface="Helvetica" panose="020B0604020202020204" pitchFamily="34" charset="0"/>
            </a:endParaRPr>
          </a:p>
          <a:p>
            <a:pPr marL="179388" lvl="0" indent="-179388">
              <a:lnSpc>
                <a:spcPct val="100000"/>
              </a:lnSpc>
              <a:spcBef>
                <a:spcPts val="0"/>
              </a:spcBef>
            </a:pPr>
            <a:r>
              <a:rPr lang="fi-FI" sz="1200" dirty="0">
                <a:solidFill>
                  <a:prstClr val="black">
                    <a:lumMod val="85000"/>
                    <a:lumOff val="15000"/>
                  </a:prstClr>
                </a:solidFill>
                <a:latin typeface="Helvetica" panose="020B0604020202020204" pitchFamily="34" charset="0"/>
                <a:cs typeface="Helvetica" panose="020B0604020202020204" pitchFamily="34" charset="0"/>
              </a:rPr>
              <a:t>Olemme mielellämme avuksi viestinnässänne.</a:t>
            </a:r>
          </a:p>
          <a:p>
            <a:pPr marL="179388" lvl="0" indent="-179388">
              <a:lnSpc>
                <a:spcPct val="100000"/>
              </a:lnSpc>
              <a:buClr>
                <a:schemeClr val="accent2"/>
              </a:buClr>
            </a:pPr>
            <a:endParaRPr lang="fi-FI" sz="1200" dirty="0">
              <a:solidFill>
                <a:prstClr val="black">
                  <a:lumMod val="85000"/>
                  <a:lumOff val="15000"/>
                </a:prstClr>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382297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äivämäärän paikkamerkki 5"/>
          <p:cNvSpPr>
            <a:spLocks noGrp="1"/>
          </p:cNvSpPr>
          <p:nvPr>
            <p:ph type="dt" sz="half" idx="4294967295"/>
          </p:nvPr>
        </p:nvSpPr>
        <p:spPr>
          <a:xfrm>
            <a:off x="8090546" y="6469084"/>
            <a:ext cx="2432243" cy="273941"/>
          </a:xfrm>
        </p:spPr>
        <p:txBody>
          <a:bodyPr/>
          <a:lstStyle/>
          <a:p>
            <a:r>
              <a:rPr lang="fi-FI">
                <a:latin typeface="Helvetica" panose="020B0604020202020204" pitchFamily="34" charset="0"/>
                <a:cs typeface="Helvetica" panose="020B0604020202020204" pitchFamily="34" charset="0"/>
              </a:rPr>
              <a:t>Marraskuu 2022</a:t>
            </a:r>
            <a:endParaRPr lang="fi-FI" dirty="0">
              <a:latin typeface="Helvetica" panose="020B0604020202020204" pitchFamily="34" charset="0"/>
              <a:cs typeface="Helvetica" panose="020B0604020202020204" pitchFamily="34" charset="0"/>
            </a:endParaRPr>
          </a:p>
        </p:txBody>
      </p:sp>
      <p:sp>
        <p:nvSpPr>
          <p:cNvPr id="8" name="Alatunnisteen paikkamerkki 7"/>
          <p:cNvSpPr>
            <a:spLocks noGrp="1"/>
          </p:cNvSpPr>
          <p:nvPr>
            <p:ph type="ftr" sz="quarter" idx="11"/>
          </p:nvPr>
        </p:nvSpPr>
        <p:spPr/>
        <p:txBody>
          <a:bodyPr/>
          <a:lstStyle/>
          <a:p>
            <a:r>
              <a:rPr lang="fi-FI">
                <a:latin typeface="Helvetica" panose="020B0604020202020204" pitchFamily="34" charset="0"/>
                <a:cs typeface="Helvetica" panose="020B0604020202020204" pitchFamily="34" charset="0"/>
              </a:rPr>
              <a:t>Kasvukäytävän elinvoimakysely 2022 - Syksy 2022/ Taloustutkimus Oy / 6840 / TM &amp; TT</a:t>
            </a:r>
          </a:p>
        </p:txBody>
      </p:sp>
      <p:sp>
        <p:nvSpPr>
          <p:cNvPr id="7" name="Dian numeron paikkamerkki 6"/>
          <p:cNvSpPr>
            <a:spLocks noGrp="1"/>
          </p:cNvSpPr>
          <p:nvPr>
            <p:ph type="sldNum" sz="quarter" idx="12"/>
          </p:nvPr>
        </p:nvSpPr>
        <p:spPr/>
        <p:txBody>
          <a:bodyPr/>
          <a:lstStyle/>
          <a:p>
            <a:fld id="{45530FF3-944E-453D-AD86-280F662E2B3A}" type="slidenum">
              <a:rPr lang="fi-FI" smtClean="0">
                <a:latin typeface="Helvetica" panose="020B0604020202020204" pitchFamily="34" charset="0"/>
                <a:cs typeface="Helvetica" panose="020B0604020202020204" pitchFamily="34" charset="0"/>
              </a:rPr>
              <a:t>17</a:t>
            </a:fld>
            <a:endParaRPr lang="fi-FI">
              <a:latin typeface="Helvetica" panose="020B0604020202020204" pitchFamily="34" charset="0"/>
              <a:cs typeface="Helvetica" panose="020B0604020202020204" pitchFamily="34" charset="0"/>
            </a:endParaRPr>
          </a:p>
        </p:txBody>
      </p:sp>
      <p:sp>
        <p:nvSpPr>
          <p:cNvPr id="13" name="Tekstiruutu 12">
            <a:extLst>
              <a:ext uri="{FF2B5EF4-FFF2-40B4-BE49-F238E27FC236}">
                <a16:creationId xmlns:a16="http://schemas.microsoft.com/office/drawing/2014/main" id="{B89EA253-CC86-D6BF-CC75-70560B81D2E0}"/>
              </a:ext>
            </a:extLst>
          </p:cNvPr>
          <p:cNvSpPr txBox="1"/>
          <p:nvPr/>
        </p:nvSpPr>
        <p:spPr>
          <a:xfrm>
            <a:off x="400050" y="679670"/>
            <a:ext cx="11276083" cy="369332"/>
          </a:xfrm>
          <a:prstGeom prst="rect">
            <a:avLst/>
          </a:prstGeom>
          <a:noFill/>
        </p:spPr>
        <p:txBody>
          <a:bodyPr wrap="square" rtlCol="0">
            <a:spAutoFit/>
          </a:bodyPr>
          <a:lstStyle/>
          <a:p>
            <a:r>
              <a:rPr lang="fi-FI" sz="1800" b="1" kern="1200" dirty="0">
                <a:solidFill>
                  <a:schemeClr val="tx1"/>
                </a:solidFill>
                <a:effectLst/>
                <a:latin typeface="+mn-lt"/>
                <a:ea typeface="+mn-ea"/>
                <a:cs typeface="+mn-cs"/>
              </a:rPr>
              <a:t>LUOTETTAVUUSRAJATAULUKKO 95 %:N TASOLLE</a:t>
            </a:r>
            <a:endParaRPr lang="fi-FI" sz="1800" kern="1200" dirty="0">
              <a:solidFill>
                <a:schemeClr val="tx1"/>
              </a:solidFill>
              <a:effectLst/>
              <a:latin typeface="+mn-lt"/>
              <a:ea typeface="+mn-ea"/>
              <a:cs typeface="+mn-cs"/>
            </a:endParaRPr>
          </a:p>
        </p:txBody>
      </p:sp>
      <p:sp>
        <p:nvSpPr>
          <p:cNvPr id="14" name="Tekstiruutu 13">
            <a:extLst>
              <a:ext uri="{FF2B5EF4-FFF2-40B4-BE49-F238E27FC236}">
                <a16:creationId xmlns:a16="http://schemas.microsoft.com/office/drawing/2014/main" id="{C65286FD-2209-6281-1A89-D9713FC41780}"/>
              </a:ext>
            </a:extLst>
          </p:cNvPr>
          <p:cNvSpPr txBox="1"/>
          <p:nvPr/>
        </p:nvSpPr>
        <p:spPr>
          <a:xfrm>
            <a:off x="436234" y="4893150"/>
            <a:ext cx="3420000" cy="1077218"/>
          </a:xfrm>
          <a:prstGeom prst="rect">
            <a:avLst/>
          </a:prstGeom>
          <a:noFill/>
          <a:ln w="952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dirty="0">
                <a:effectLst/>
                <a:latin typeface="+mn-lt"/>
              </a:rPr>
              <a:t>Esimerkki 1</a:t>
            </a:r>
          </a:p>
          <a:p>
            <a:pPr marL="0" marR="0" lvl="0" indent="0" algn="l" defTabSz="914400" rtl="0" eaLnBrk="1" fontAlgn="auto" latinLnBrk="0" hangingPunct="1">
              <a:lnSpc>
                <a:spcPct val="100000"/>
              </a:lnSpc>
              <a:spcBef>
                <a:spcPts val="0"/>
              </a:spcBef>
              <a:spcAft>
                <a:spcPts val="0"/>
              </a:spcAft>
              <a:buClrTx/>
              <a:buSzTx/>
              <a:buFontTx/>
              <a:buNone/>
              <a:tabLst/>
              <a:defRPr/>
            </a:pPr>
            <a:br>
              <a:rPr lang="fi-FI" sz="400" dirty="0">
                <a:effectLst/>
                <a:latin typeface="+mn-lt"/>
              </a:rPr>
            </a:br>
            <a:r>
              <a:rPr lang="fi-FI" sz="1200" dirty="0">
                <a:effectLst/>
                <a:latin typeface="+mn-lt"/>
              </a:rPr>
              <a:t>Jos tuhannesta vastaajasta 5 % on ostanut</a:t>
            </a:r>
            <a:br>
              <a:rPr lang="fi-FI" sz="1200" dirty="0">
                <a:effectLst/>
                <a:latin typeface="+mn-lt"/>
              </a:rPr>
            </a:br>
            <a:r>
              <a:rPr lang="fi-FI" sz="1200" dirty="0">
                <a:effectLst/>
                <a:latin typeface="+mn-lt"/>
              </a:rPr>
              <a:t>tuotetta, on virhemarginaali ±1,4 prosenttiyksikköä. Koko väestössä on siis 95 %:n luotettavuustason mukaan 3,6–6,4 % tuotetta ostaneita.</a:t>
            </a:r>
            <a:endParaRPr lang="fi-FI" sz="1200" dirty="0">
              <a:effectLst/>
              <a:latin typeface="+mn-lt"/>
              <a:ea typeface="Times New Roman" panose="02020603050405020304" pitchFamily="18" charset="0"/>
            </a:endParaRPr>
          </a:p>
        </p:txBody>
      </p:sp>
      <p:sp>
        <p:nvSpPr>
          <p:cNvPr id="15" name="Tekstiruutu 14">
            <a:extLst>
              <a:ext uri="{FF2B5EF4-FFF2-40B4-BE49-F238E27FC236}">
                <a16:creationId xmlns:a16="http://schemas.microsoft.com/office/drawing/2014/main" id="{2D041601-ADD2-B4E8-AF73-2863CA241B8D}"/>
              </a:ext>
            </a:extLst>
          </p:cNvPr>
          <p:cNvSpPr txBox="1"/>
          <p:nvPr/>
        </p:nvSpPr>
        <p:spPr>
          <a:xfrm>
            <a:off x="4085509" y="4894531"/>
            <a:ext cx="3420000" cy="1077218"/>
          </a:xfrm>
          <a:prstGeom prst="rect">
            <a:avLst/>
          </a:prstGeom>
          <a:noFill/>
          <a:ln w="9525">
            <a:noFill/>
          </a:ln>
        </p:spPr>
        <p:txBody>
          <a:bodyPr wrap="square" rtlCol="0">
            <a:spAutoFit/>
          </a:bodyPr>
          <a:lstStyle/>
          <a:p>
            <a:pPr>
              <a:spcAft>
                <a:spcPts val="0"/>
              </a:spcAft>
            </a:pPr>
            <a:r>
              <a:rPr lang="fi-FI" sz="1200" b="1" dirty="0">
                <a:effectLst/>
              </a:rPr>
              <a:t>Esimerkki 2</a:t>
            </a:r>
            <a:br>
              <a:rPr lang="fi-FI" sz="1200" dirty="0">
                <a:effectLst/>
              </a:rPr>
            </a:br>
            <a:endParaRPr lang="fi-FI" sz="400" dirty="0">
              <a:effectLst/>
            </a:endParaRPr>
          </a:p>
          <a:p>
            <a:pPr>
              <a:spcAft>
                <a:spcPts val="0"/>
              </a:spcAft>
            </a:pPr>
            <a:r>
              <a:rPr lang="fi-FI" sz="1200" dirty="0">
                <a:effectLst/>
              </a:rPr>
              <a:t>Oletetaan ennen tutkimusta, että tuotteen markkinaosuus on noin 15 %. Halutaan selvittää </a:t>
            </a:r>
          </a:p>
          <a:p>
            <a:pPr>
              <a:spcAft>
                <a:spcPts val="0"/>
              </a:spcAft>
            </a:pPr>
            <a:r>
              <a:rPr lang="fi-FI" sz="1200" dirty="0">
                <a:effectLst/>
              </a:rPr>
              <a:t>asia ±1 prosenttiyksikön tarkkuudella. Tutkimukseen tarvitaan 5000 vastaajaa.</a:t>
            </a:r>
            <a:endParaRPr lang="fi-FI" sz="1200" dirty="0">
              <a:effectLst/>
              <a:latin typeface="Times New Roman" panose="02020603050405020304" pitchFamily="18" charset="0"/>
              <a:ea typeface="Times New Roman" panose="02020603050405020304" pitchFamily="18" charset="0"/>
            </a:endParaRPr>
          </a:p>
        </p:txBody>
      </p:sp>
      <p:sp>
        <p:nvSpPr>
          <p:cNvPr id="16" name="Tekstiruutu 15">
            <a:extLst>
              <a:ext uri="{FF2B5EF4-FFF2-40B4-BE49-F238E27FC236}">
                <a16:creationId xmlns:a16="http://schemas.microsoft.com/office/drawing/2014/main" id="{41FEACFB-1DF4-61C6-A03D-EE7721AB0371}"/>
              </a:ext>
            </a:extLst>
          </p:cNvPr>
          <p:cNvSpPr txBox="1"/>
          <p:nvPr/>
        </p:nvSpPr>
        <p:spPr>
          <a:xfrm>
            <a:off x="7744878" y="4894531"/>
            <a:ext cx="3924000" cy="1477328"/>
          </a:xfrm>
          <a:prstGeom prst="rect">
            <a:avLst/>
          </a:prstGeom>
          <a:noFill/>
          <a:ln w="9525">
            <a:noFill/>
          </a:ln>
        </p:spPr>
        <p:txBody>
          <a:bodyPr wrap="square" rtlCol="0">
            <a:spAutoFit/>
          </a:bodyPr>
          <a:lstStyle/>
          <a:p>
            <a:pPr marL="0" indent="0">
              <a:spcAft>
                <a:spcPts val="0"/>
              </a:spcAft>
            </a:pPr>
            <a:r>
              <a:rPr lang="fi-FI" sz="900" b="1" dirty="0">
                <a:effectLst/>
              </a:rPr>
              <a:t>Esimerkki 3</a:t>
            </a:r>
            <a:br>
              <a:rPr lang="fi-FI" sz="900" dirty="0">
                <a:effectLst/>
              </a:rPr>
            </a:br>
            <a:br>
              <a:rPr lang="fi-FI" sz="900" dirty="0">
                <a:effectLst/>
              </a:rPr>
            </a:br>
            <a:r>
              <a:rPr lang="fi-FI" sz="900" dirty="0">
                <a:effectLst/>
              </a:rPr>
              <a:t>a) Tuhannen vastaajan joukossa 15–19-vuotiaita on 150, </a:t>
            </a:r>
          </a:p>
          <a:p>
            <a:pPr>
              <a:spcAft>
                <a:spcPts val="0"/>
              </a:spcAft>
            </a:pPr>
            <a:r>
              <a:rPr lang="fi-FI" sz="900" dirty="0">
                <a:effectLst/>
              </a:rPr>
              <a:t>ja näistä 10 % ilmoittaa ostavansa säännöllisesti tuotetta X. </a:t>
            </a:r>
          </a:p>
          <a:p>
            <a:pPr>
              <a:spcAft>
                <a:spcPts val="0"/>
              </a:spcAft>
            </a:pPr>
            <a:r>
              <a:rPr lang="fi-FI" sz="900" dirty="0">
                <a:effectLst/>
              </a:rPr>
              <a:t>Todellinen ostajien osuus 95 %:n luotettavuustasolla on </a:t>
            </a:r>
          </a:p>
          <a:p>
            <a:pPr>
              <a:spcAft>
                <a:spcPts val="0"/>
              </a:spcAft>
            </a:pPr>
            <a:r>
              <a:rPr lang="fi-FI" sz="900" dirty="0">
                <a:effectLst/>
              </a:rPr>
              <a:t>10 % ±4,9 eli 5,1–14,9 %.</a:t>
            </a:r>
            <a:br>
              <a:rPr lang="fi-FI" sz="900" dirty="0">
                <a:effectLst/>
              </a:rPr>
            </a:br>
            <a:br>
              <a:rPr lang="fi-FI" sz="900" dirty="0">
                <a:effectLst/>
              </a:rPr>
            </a:br>
            <a:r>
              <a:rPr lang="fi-FI" sz="900" dirty="0">
                <a:effectLst/>
              </a:rPr>
              <a:t>b) Jos otoskoko olisi puolta pienempi eli 500, </a:t>
            </a:r>
            <a:br>
              <a:rPr lang="fi-FI" sz="900" dirty="0">
                <a:effectLst/>
              </a:rPr>
            </a:br>
            <a:r>
              <a:rPr lang="fi-FI" sz="900" dirty="0">
                <a:effectLst/>
              </a:rPr>
              <a:t>15–19-vuotiaita vastaajia olisi 75 ja todellinen </a:t>
            </a:r>
          </a:p>
          <a:p>
            <a:pPr>
              <a:spcAft>
                <a:spcPts val="0"/>
              </a:spcAft>
            </a:pPr>
            <a:r>
              <a:rPr lang="fi-FI" sz="900" dirty="0">
                <a:effectLst/>
              </a:rPr>
              <a:t>ostajien osuus olisi 10 % ±6,9 eli 3,1–16,9 %.</a:t>
            </a:r>
            <a:endParaRPr lang="fi-FI" sz="900" dirty="0">
              <a:effectLst/>
              <a:latin typeface="+mn-lt"/>
              <a:ea typeface="Times New Roman" panose="02020603050405020304" pitchFamily="18" charset="0"/>
            </a:endParaRPr>
          </a:p>
        </p:txBody>
      </p:sp>
      <p:sp>
        <p:nvSpPr>
          <p:cNvPr id="17" name="Suorakulmio 16">
            <a:extLst>
              <a:ext uri="{FF2B5EF4-FFF2-40B4-BE49-F238E27FC236}">
                <a16:creationId xmlns:a16="http://schemas.microsoft.com/office/drawing/2014/main" id="{32EA0875-9492-18C7-D6E3-744ECE3DA809}"/>
              </a:ext>
            </a:extLst>
          </p:cNvPr>
          <p:cNvSpPr/>
          <p:nvPr/>
        </p:nvSpPr>
        <p:spPr>
          <a:xfrm>
            <a:off x="436233" y="4877440"/>
            <a:ext cx="10386440" cy="1432944"/>
          </a:xfrm>
          <a:prstGeom prst="rect">
            <a:avLst/>
          </a:prstGeom>
          <a:noFill/>
          <a:ln w="9525">
            <a:solidFill>
              <a:srgbClr val="3F3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8" name="Suora yhdysviiva 17">
            <a:extLst>
              <a:ext uri="{FF2B5EF4-FFF2-40B4-BE49-F238E27FC236}">
                <a16:creationId xmlns:a16="http://schemas.microsoft.com/office/drawing/2014/main" id="{3DE02F1B-5FA7-F31A-6596-9F86054CE47D}"/>
              </a:ext>
            </a:extLst>
          </p:cNvPr>
          <p:cNvCxnSpPr>
            <a:cxnSpLocks/>
          </p:cNvCxnSpPr>
          <p:nvPr/>
        </p:nvCxnSpPr>
        <p:spPr>
          <a:xfrm>
            <a:off x="3856234" y="4885984"/>
            <a:ext cx="0" cy="1424400"/>
          </a:xfrm>
          <a:prstGeom prst="line">
            <a:avLst/>
          </a:prstGeom>
          <a:ln w="6350">
            <a:solidFill>
              <a:srgbClr val="3F3F3F"/>
            </a:solidFill>
          </a:ln>
        </p:spPr>
        <p:style>
          <a:lnRef idx="1">
            <a:schemeClr val="accent1"/>
          </a:lnRef>
          <a:fillRef idx="0">
            <a:schemeClr val="accent1"/>
          </a:fillRef>
          <a:effectRef idx="0">
            <a:schemeClr val="accent1"/>
          </a:effectRef>
          <a:fontRef idx="minor">
            <a:schemeClr val="tx1"/>
          </a:fontRef>
        </p:style>
      </p:cxnSp>
      <p:cxnSp>
        <p:nvCxnSpPr>
          <p:cNvPr id="19" name="Suora yhdysviiva 18">
            <a:extLst>
              <a:ext uri="{FF2B5EF4-FFF2-40B4-BE49-F238E27FC236}">
                <a16:creationId xmlns:a16="http://schemas.microsoft.com/office/drawing/2014/main" id="{072F19F1-D40B-CD49-362C-6DD86C425BF6}"/>
              </a:ext>
            </a:extLst>
          </p:cNvPr>
          <p:cNvCxnSpPr>
            <a:cxnSpLocks/>
          </p:cNvCxnSpPr>
          <p:nvPr/>
        </p:nvCxnSpPr>
        <p:spPr>
          <a:xfrm>
            <a:off x="7577744" y="4885984"/>
            <a:ext cx="0" cy="1424400"/>
          </a:xfrm>
          <a:prstGeom prst="line">
            <a:avLst/>
          </a:prstGeom>
          <a:ln w="6350">
            <a:solidFill>
              <a:srgbClr val="3F3F3F"/>
            </a:solidFill>
          </a:ln>
        </p:spPr>
        <p:style>
          <a:lnRef idx="1">
            <a:schemeClr val="accent1"/>
          </a:lnRef>
          <a:fillRef idx="0">
            <a:schemeClr val="accent1"/>
          </a:fillRef>
          <a:effectRef idx="0">
            <a:schemeClr val="accent1"/>
          </a:effectRef>
          <a:fontRef idx="minor">
            <a:schemeClr val="tx1"/>
          </a:fontRef>
        </p:style>
      </p:cxnSp>
      <p:pic>
        <p:nvPicPr>
          <p:cNvPr id="20" name="Kuva 19">
            <a:extLst>
              <a:ext uri="{FF2B5EF4-FFF2-40B4-BE49-F238E27FC236}">
                <a16:creationId xmlns:a16="http://schemas.microsoft.com/office/drawing/2014/main" id="{FC3CA06C-F4CE-0145-6AC0-70AA844A07C3}"/>
              </a:ext>
            </a:extLst>
          </p:cNvPr>
          <p:cNvPicPr>
            <a:picLocks noChangeAspect="1"/>
          </p:cNvPicPr>
          <p:nvPr/>
        </p:nvPicPr>
        <p:blipFill>
          <a:blip r:embed="rId2"/>
          <a:stretch>
            <a:fillRect/>
          </a:stretch>
        </p:blipFill>
        <p:spPr>
          <a:xfrm>
            <a:off x="400050" y="1099173"/>
            <a:ext cx="10422625" cy="3710952"/>
          </a:xfrm>
          <a:prstGeom prst="rect">
            <a:avLst/>
          </a:prstGeom>
        </p:spPr>
      </p:pic>
      <p:sp>
        <p:nvSpPr>
          <p:cNvPr id="21" name="Suorakulmio 20">
            <a:extLst>
              <a:ext uri="{FF2B5EF4-FFF2-40B4-BE49-F238E27FC236}">
                <a16:creationId xmlns:a16="http://schemas.microsoft.com/office/drawing/2014/main" id="{A237DE8B-AD58-995C-7143-A6FC1DB5B99C}"/>
              </a:ext>
            </a:extLst>
          </p:cNvPr>
          <p:cNvSpPr/>
          <p:nvPr/>
        </p:nvSpPr>
        <p:spPr>
          <a:xfrm>
            <a:off x="436233" y="4781550"/>
            <a:ext cx="1110438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736549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äivämäärän paikkamerkki 5"/>
          <p:cNvSpPr>
            <a:spLocks noGrp="1"/>
          </p:cNvSpPr>
          <p:nvPr>
            <p:ph type="dt" sz="half" idx="4294967295"/>
          </p:nvPr>
        </p:nvSpPr>
        <p:spPr>
          <a:xfrm>
            <a:off x="8090546" y="6469084"/>
            <a:ext cx="2432243" cy="273941"/>
          </a:xfrm>
        </p:spPr>
        <p:txBody>
          <a:bodyPr/>
          <a:lstStyle/>
          <a:p>
            <a:r>
              <a:rPr lang="fi-FI">
                <a:latin typeface="Helvetica" panose="020B0604020202020204" pitchFamily="34" charset="0"/>
                <a:cs typeface="Helvetica" panose="020B0604020202020204" pitchFamily="34" charset="0"/>
              </a:rPr>
              <a:t>Marraskuu 2022</a:t>
            </a:r>
            <a:endParaRPr lang="fi-FI" dirty="0">
              <a:latin typeface="Helvetica" panose="020B0604020202020204" pitchFamily="34" charset="0"/>
              <a:cs typeface="Helvetica" panose="020B0604020202020204" pitchFamily="34" charset="0"/>
            </a:endParaRPr>
          </a:p>
        </p:txBody>
      </p:sp>
      <p:sp>
        <p:nvSpPr>
          <p:cNvPr id="8" name="Alatunnisteen paikkamerkki 7"/>
          <p:cNvSpPr>
            <a:spLocks noGrp="1"/>
          </p:cNvSpPr>
          <p:nvPr>
            <p:ph type="ftr" sz="quarter" idx="11"/>
          </p:nvPr>
        </p:nvSpPr>
        <p:spPr/>
        <p:txBody>
          <a:bodyPr/>
          <a:lstStyle/>
          <a:p>
            <a:r>
              <a:rPr lang="fi-FI">
                <a:latin typeface="Helvetica" panose="020B0604020202020204" pitchFamily="34" charset="0"/>
                <a:cs typeface="Helvetica" panose="020B0604020202020204" pitchFamily="34" charset="0"/>
              </a:rPr>
              <a:t>Kasvukäytävän elinvoimakysely 2022 - Syksy 2022/ Taloustutkimus Oy / 6840 / TM &amp; TT</a:t>
            </a:r>
          </a:p>
        </p:txBody>
      </p:sp>
      <p:sp>
        <p:nvSpPr>
          <p:cNvPr id="7" name="Dian numeron paikkamerkki 6"/>
          <p:cNvSpPr>
            <a:spLocks noGrp="1"/>
          </p:cNvSpPr>
          <p:nvPr>
            <p:ph type="sldNum" sz="quarter" idx="12"/>
          </p:nvPr>
        </p:nvSpPr>
        <p:spPr/>
        <p:txBody>
          <a:bodyPr/>
          <a:lstStyle/>
          <a:p>
            <a:fld id="{45530FF3-944E-453D-AD86-280F662E2B3A}" type="slidenum">
              <a:rPr lang="fi-FI" smtClean="0">
                <a:latin typeface="Helvetica" panose="020B0604020202020204" pitchFamily="34" charset="0"/>
                <a:cs typeface="Helvetica" panose="020B0604020202020204" pitchFamily="34" charset="0"/>
              </a:rPr>
              <a:t>18</a:t>
            </a:fld>
            <a:endParaRPr lang="fi-FI">
              <a:latin typeface="Helvetica" panose="020B0604020202020204" pitchFamily="34" charset="0"/>
              <a:cs typeface="Helvetica" panose="020B0604020202020204" pitchFamily="34" charset="0"/>
            </a:endParaRPr>
          </a:p>
        </p:txBody>
      </p:sp>
      <p:sp>
        <p:nvSpPr>
          <p:cNvPr id="2" name="Tekstiruutu 1">
            <a:extLst>
              <a:ext uri="{FF2B5EF4-FFF2-40B4-BE49-F238E27FC236}">
                <a16:creationId xmlns:a16="http://schemas.microsoft.com/office/drawing/2014/main" id="{AA348AA0-FE35-37D8-93AF-438955FF739F}"/>
              </a:ext>
            </a:extLst>
          </p:cNvPr>
          <p:cNvSpPr txBox="1"/>
          <p:nvPr/>
        </p:nvSpPr>
        <p:spPr>
          <a:xfrm>
            <a:off x="198583" y="554798"/>
            <a:ext cx="11276083" cy="369332"/>
          </a:xfrm>
          <a:prstGeom prst="rect">
            <a:avLst/>
          </a:prstGeom>
          <a:noFill/>
        </p:spPr>
        <p:txBody>
          <a:bodyPr wrap="square" rtlCol="0">
            <a:spAutoFit/>
          </a:bodyPr>
          <a:lstStyle/>
          <a:p>
            <a:r>
              <a:rPr lang="fi-FI" sz="1800" b="1" kern="1200" dirty="0">
                <a:solidFill>
                  <a:schemeClr val="tx1"/>
                </a:solidFill>
                <a:effectLst/>
                <a:latin typeface="+mn-lt"/>
                <a:ea typeface="+mn-ea"/>
                <a:cs typeface="+mn-cs"/>
              </a:rPr>
              <a:t>KAHDESTA ERI TUTKIMUKSESTA SAATUJEN TULOSTEN VÄLISTEN EROJEN LUOTETTAVUUSTAULUKKO 95 %:N TASOLLE</a:t>
            </a:r>
            <a:endParaRPr lang="fi-FI" sz="1800" kern="1200" dirty="0">
              <a:solidFill>
                <a:schemeClr val="tx1"/>
              </a:solidFill>
              <a:effectLst/>
              <a:latin typeface="+mn-lt"/>
              <a:ea typeface="+mn-ea"/>
              <a:cs typeface="+mn-cs"/>
            </a:endParaRPr>
          </a:p>
        </p:txBody>
      </p:sp>
      <p:pic>
        <p:nvPicPr>
          <p:cNvPr id="3" name="Kuva 2">
            <a:extLst>
              <a:ext uri="{FF2B5EF4-FFF2-40B4-BE49-F238E27FC236}">
                <a16:creationId xmlns:a16="http://schemas.microsoft.com/office/drawing/2014/main" id="{528491EF-C8D1-8524-8D0E-5DEF56ADBCA8}"/>
              </a:ext>
            </a:extLst>
          </p:cNvPr>
          <p:cNvPicPr>
            <a:picLocks noChangeAspect="1"/>
          </p:cNvPicPr>
          <p:nvPr/>
        </p:nvPicPr>
        <p:blipFill>
          <a:blip r:embed="rId2"/>
          <a:stretch>
            <a:fillRect/>
          </a:stretch>
        </p:blipFill>
        <p:spPr>
          <a:xfrm>
            <a:off x="232023" y="1055417"/>
            <a:ext cx="2868756" cy="2449105"/>
          </a:xfrm>
          <a:prstGeom prst="rect">
            <a:avLst/>
          </a:prstGeom>
        </p:spPr>
      </p:pic>
      <p:pic>
        <p:nvPicPr>
          <p:cNvPr id="4" name="Kuva 3">
            <a:extLst>
              <a:ext uri="{FF2B5EF4-FFF2-40B4-BE49-F238E27FC236}">
                <a16:creationId xmlns:a16="http://schemas.microsoft.com/office/drawing/2014/main" id="{A11AE604-8E9B-D594-BC0D-BB346A9F0096}"/>
              </a:ext>
            </a:extLst>
          </p:cNvPr>
          <p:cNvPicPr>
            <a:picLocks noChangeAspect="1"/>
          </p:cNvPicPr>
          <p:nvPr/>
        </p:nvPicPr>
        <p:blipFill>
          <a:blip r:embed="rId3"/>
          <a:stretch>
            <a:fillRect/>
          </a:stretch>
        </p:blipFill>
        <p:spPr>
          <a:xfrm>
            <a:off x="3193739" y="1084551"/>
            <a:ext cx="2834359" cy="2414708"/>
          </a:xfrm>
          <a:prstGeom prst="rect">
            <a:avLst/>
          </a:prstGeom>
        </p:spPr>
      </p:pic>
      <p:pic>
        <p:nvPicPr>
          <p:cNvPr id="5" name="Kuva 4">
            <a:extLst>
              <a:ext uri="{FF2B5EF4-FFF2-40B4-BE49-F238E27FC236}">
                <a16:creationId xmlns:a16="http://schemas.microsoft.com/office/drawing/2014/main" id="{68B149E9-7127-B8C9-9795-BC86FF03653A}"/>
              </a:ext>
            </a:extLst>
          </p:cNvPr>
          <p:cNvPicPr>
            <a:picLocks noChangeAspect="1"/>
          </p:cNvPicPr>
          <p:nvPr/>
        </p:nvPicPr>
        <p:blipFill>
          <a:blip r:embed="rId4"/>
          <a:stretch>
            <a:fillRect/>
          </a:stretch>
        </p:blipFill>
        <p:spPr>
          <a:xfrm>
            <a:off x="6094986" y="1098410"/>
            <a:ext cx="2854997" cy="2407829"/>
          </a:xfrm>
          <a:prstGeom prst="rect">
            <a:avLst/>
          </a:prstGeom>
        </p:spPr>
      </p:pic>
      <p:pic>
        <p:nvPicPr>
          <p:cNvPr id="9" name="Kuva 8">
            <a:extLst>
              <a:ext uri="{FF2B5EF4-FFF2-40B4-BE49-F238E27FC236}">
                <a16:creationId xmlns:a16="http://schemas.microsoft.com/office/drawing/2014/main" id="{03F70602-1C50-AEE2-F203-182B95A29D13}"/>
              </a:ext>
            </a:extLst>
          </p:cNvPr>
          <p:cNvPicPr>
            <a:picLocks noChangeAspect="1"/>
          </p:cNvPicPr>
          <p:nvPr/>
        </p:nvPicPr>
        <p:blipFill>
          <a:blip r:embed="rId5"/>
          <a:stretch>
            <a:fillRect/>
          </a:stretch>
        </p:blipFill>
        <p:spPr>
          <a:xfrm>
            <a:off x="9027291" y="1131091"/>
            <a:ext cx="2861876" cy="2373431"/>
          </a:xfrm>
          <a:prstGeom prst="rect">
            <a:avLst/>
          </a:prstGeom>
        </p:spPr>
      </p:pic>
      <p:pic>
        <p:nvPicPr>
          <p:cNvPr id="10" name="Kuva 9">
            <a:extLst>
              <a:ext uri="{FF2B5EF4-FFF2-40B4-BE49-F238E27FC236}">
                <a16:creationId xmlns:a16="http://schemas.microsoft.com/office/drawing/2014/main" id="{CBB8E8D0-1AC7-DAEE-F81E-B99EEE172605}"/>
              </a:ext>
            </a:extLst>
          </p:cNvPr>
          <p:cNvPicPr>
            <a:picLocks noChangeAspect="1"/>
          </p:cNvPicPr>
          <p:nvPr/>
        </p:nvPicPr>
        <p:blipFill>
          <a:blip r:embed="rId6"/>
          <a:stretch>
            <a:fillRect/>
          </a:stretch>
        </p:blipFill>
        <p:spPr>
          <a:xfrm>
            <a:off x="263283" y="3837420"/>
            <a:ext cx="2875636" cy="2400949"/>
          </a:xfrm>
          <a:prstGeom prst="rect">
            <a:avLst/>
          </a:prstGeom>
        </p:spPr>
      </p:pic>
      <p:sp>
        <p:nvSpPr>
          <p:cNvPr id="11" name="Tekstiruutu 10">
            <a:extLst>
              <a:ext uri="{FF2B5EF4-FFF2-40B4-BE49-F238E27FC236}">
                <a16:creationId xmlns:a16="http://schemas.microsoft.com/office/drawing/2014/main" id="{7E05A562-27E3-4B85-95BA-0F4218AF0F9E}"/>
              </a:ext>
            </a:extLst>
          </p:cNvPr>
          <p:cNvSpPr txBox="1"/>
          <p:nvPr/>
        </p:nvSpPr>
        <p:spPr>
          <a:xfrm>
            <a:off x="3511714" y="3894317"/>
            <a:ext cx="7310961" cy="2492990"/>
          </a:xfrm>
          <a:prstGeom prst="rect">
            <a:avLst/>
          </a:prstGeom>
          <a:noFill/>
        </p:spPr>
        <p:txBody>
          <a:bodyPr wrap="square" rtlCol="0">
            <a:spAutoFit/>
          </a:bodyPr>
          <a:lstStyle/>
          <a:p>
            <a:r>
              <a:rPr lang="fi-FI" sz="1200" kern="1200" dirty="0">
                <a:solidFill>
                  <a:schemeClr val="tx1"/>
                </a:solidFill>
                <a:effectLst/>
                <a:latin typeface="+mj-lt"/>
                <a:ea typeface="+mn-ea"/>
                <a:cs typeface="+mn-cs"/>
              </a:rPr>
              <a:t>Näiden taulukoiden avulla voidaan arvioida eri-suuruisten otosten ja eri tutkimusten avulla saatujen prosenttilukujen erotusten merkitsevyyttä.</a:t>
            </a:r>
          </a:p>
          <a:p>
            <a:r>
              <a:rPr lang="fi-FI" sz="1200" kern="1200" dirty="0">
                <a:solidFill>
                  <a:schemeClr val="tx1"/>
                </a:solidFill>
                <a:effectLst/>
                <a:latin typeface="+mj-lt"/>
                <a:ea typeface="+mn-ea"/>
                <a:cs typeface="+mn-cs"/>
              </a:rPr>
              <a:t> </a:t>
            </a:r>
          </a:p>
          <a:p>
            <a:r>
              <a:rPr lang="fi-FI" sz="1200" kern="1200" dirty="0">
                <a:solidFill>
                  <a:schemeClr val="tx1"/>
                </a:solidFill>
                <a:effectLst/>
                <a:latin typeface="+mj-lt"/>
                <a:ea typeface="+mn-ea"/>
                <a:cs typeface="+mn-cs"/>
              </a:rPr>
              <a:t>Taulukoista valitaan aina se, jossa p (=prosenttiluku) on lähinnä saatua tulosta/osuutta.</a:t>
            </a:r>
            <a:endParaRPr lang="fi-FI" sz="1200" b="1" kern="1200" dirty="0">
              <a:solidFill>
                <a:schemeClr val="tx1"/>
              </a:solidFill>
              <a:effectLst/>
              <a:latin typeface="+mj-lt"/>
              <a:ea typeface="+mn-ea"/>
              <a:cs typeface="+mn-cs"/>
            </a:endParaRPr>
          </a:p>
          <a:p>
            <a:endParaRPr lang="fi-FI" sz="1200" b="1" kern="1200" dirty="0">
              <a:solidFill>
                <a:schemeClr val="tx1"/>
              </a:solidFill>
              <a:effectLst/>
              <a:latin typeface="+mj-lt"/>
              <a:ea typeface="+mn-ea"/>
              <a:cs typeface="+mn-cs"/>
            </a:endParaRPr>
          </a:p>
          <a:p>
            <a:r>
              <a:rPr lang="fi-FI" sz="1200" b="1" kern="1200" dirty="0">
                <a:solidFill>
                  <a:schemeClr val="tx1"/>
                </a:solidFill>
                <a:effectLst/>
                <a:ea typeface="+mn-ea"/>
                <a:cs typeface="+mn-cs"/>
              </a:rPr>
              <a:t>ESIMERKKI</a:t>
            </a:r>
          </a:p>
          <a:p>
            <a:r>
              <a:rPr lang="fi-FI" sz="1200" kern="1200" dirty="0">
                <a:solidFill>
                  <a:schemeClr val="tx1"/>
                </a:solidFill>
                <a:effectLst/>
                <a:latin typeface="+mj-lt"/>
                <a:ea typeface="+mn-ea"/>
                <a:cs typeface="+mn-cs"/>
              </a:rPr>
              <a:t> </a:t>
            </a:r>
          </a:p>
          <a:p>
            <a:r>
              <a:rPr lang="fi-FI" sz="1200" kern="1200" dirty="0">
                <a:solidFill>
                  <a:schemeClr val="tx1"/>
                </a:solidFill>
                <a:effectLst/>
                <a:latin typeface="+mj-lt"/>
                <a:ea typeface="+mn-ea"/>
                <a:cs typeface="+mn-cs"/>
              </a:rPr>
              <a:t>Tehtiin kaksi eri tutkimusta eri aikoina. Toisessa oli 250 vastaajaa ja toisessa 1000. Tuotteen markkina-osuus oli pienemmässä tutkimuksessa 37 % ja suuremmassa 35 %.</a:t>
            </a:r>
          </a:p>
          <a:p>
            <a:r>
              <a:rPr lang="fi-FI" sz="1200" kern="1200" dirty="0">
                <a:solidFill>
                  <a:schemeClr val="tx1"/>
                </a:solidFill>
                <a:effectLst/>
                <a:latin typeface="+mj-lt"/>
                <a:ea typeface="+mn-ea"/>
                <a:cs typeface="+mn-cs"/>
              </a:rPr>
              <a:t> </a:t>
            </a:r>
          </a:p>
          <a:p>
            <a:r>
              <a:rPr lang="fi-FI" sz="1200" kern="1200" dirty="0">
                <a:solidFill>
                  <a:schemeClr val="tx1"/>
                </a:solidFill>
                <a:effectLst/>
                <a:latin typeface="+mj-lt"/>
                <a:ea typeface="+mn-ea"/>
                <a:cs typeface="+mn-cs"/>
              </a:rPr>
              <a:t>Tarkasteluun valitaan taulukko p = 40 tai 60 %, koska saadut tulokset ovat kaikkein lähimpänä sitä. Taulukosta katsotaan luku otoskokojen 1000 ja 250 risteyskohdasta. Tässä tapauksessa tulosten eron merkitsevyyteen olisi vaadittu 6,8 prosenttiyksikön  ero, joten tehtyjen tutkimusten tulosten ero (2 prosenttiyksikköä) ei ollut merkitsevä.</a:t>
            </a:r>
          </a:p>
        </p:txBody>
      </p:sp>
    </p:spTree>
    <p:extLst>
      <p:ext uri="{BB962C8B-B14F-4D97-AF65-F5344CB8AC3E}">
        <p14:creationId xmlns:p14="http://schemas.microsoft.com/office/powerpoint/2010/main" val="3931225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4294967295"/>
          </p:nvPr>
        </p:nvSpPr>
        <p:spPr>
          <a:xfrm>
            <a:off x="8090546" y="6469084"/>
            <a:ext cx="2432243" cy="273941"/>
          </a:xfrm>
        </p:spPr>
        <p:txBody>
          <a:bodyPr/>
          <a:lstStyle/>
          <a:p>
            <a:r>
              <a:rPr lang="fi-FI"/>
              <a:t>Marraskuu 2022</a:t>
            </a:r>
          </a:p>
        </p:txBody>
      </p:sp>
      <p:sp>
        <p:nvSpPr>
          <p:cNvPr id="3" name="Alatunnisteen paikkamerkki 2"/>
          <p:cNvSpPr>
            <a:spLocks noGrp="1"/>
          </p:cNvSpPr>
          <p:nvPr>
            <p:ph type="ftr" sz="quarter" idx="11"/>
          </p:nvPr>
        </p:nvSpPr>
        <p:spPr/>
        <p:txBody>
          <a:bodyPr/>
          <a:lstStyle/>
          <a:p>
            <a:r>
              <a:rPr lang="fi-FI"/>
              <a:t>Kasvukäytävän elinvoimakysely 2022 - Syksy 2022/ Taloustutkimus Oy / 6840 / TM &amp; TT</a:t>
            </a:r>
          </a:p>
        </p:txBody>
      </p:sp>
      <p:sp>
        <p:nvSpPr>
          <p:cNvPr id="4" name="Dian numeron paikkamerkki 3"/>
          <p:cNvSpPr>
            <a:spLocks noGrp="1"/>
          </p:cNvSpPr>
          <p:nvPr>
            <p:ph type="sldNum" sz="quarter" idx="12"/>
          </p:nvPr>
        </p:nvSpPr>
        <p:spPr/>
        <p:txBody>
          <a:bodyPr/>
          <a:lstStyle/>
          <a:p>
            <a:fld id="{45530FF3-944E-453D-AD86-280F662E2B3A}" type="slidenum">
              <a:rPr lang="fi-FI" smtClean="0"/>
              <a:t>19</a:t>
            </a:fld>
            <a:endParaRPr lang="fi-FI"/>
          </a:p>
        </p:txBody>
      </p:sp>
      <p:sp>
        <p:nvSpPr>
          <p:cNvPr id="6" name="Sisällön paikkamerkki 5"/>
          <p:cNvSpPr>
            <a:spLocks noGrp="1"/>
          </p:cNvSpPr>
          <p:nvPr>
            <p:ph idx="1"/>
          </p:nvPr>
        </p:nvSpPr>
        <p:spPr>
          <a:xfrm>
            <a:off x="653138" y="3441467"/>
            <a:ext cx="4121085" cy="1707362"/>
          </a:xfrm>
        </p:spPr>
        <p:txBody>
          <a:bodyPr>
            <a:normAutofit/>
          </a:bodyPr>
          <a:lstStyle/>
          <a:p>
            <a:pPr marL="0" indent="0">
              <a:buNone/>
            </a:pPr>
            <a:r>
              <a:rPr lang="fi-FI" sz="1800" b="1" dirty="0">
                <a:latin typeface="Helvetica" panose="020B0604020202020204" pitchFamily="34" charset="0"/>
                <a:cs typeface="Helvetica" panose="020B0604020202020204" pitchFamily="34" charset="0"/>
              </a:rPr>
              <a:t>LISÄTIETOJA</a:t>
            </a:r>
            <a:br>
              <a:rPr lang="fi-FI" sz="1800" dirty="0">
                <a:latin typeface="Helvetica" panose="020B0604020202020204" pitchFamily="34" charset="0"/>
                <a:cs typeface="Helvetica" panose="020B0604020202020204" pitchFamily="34" charset="0"/>
              </a:rPr>
            </a:br>
            <a:r>
              <a:rPr lang="fi-FI" sz="1800" dirty="0">
                <a:latin typeface="Helvetica" panose="020B0604020202020204" pitchFamily="34" charset="0"/>
                <a:cs typeface="Helvetica" panose="020B0604020202020204" pitchFamily="34" charset="0"/>
              </a:rPr>
              <a:t>Timo Myllymäki ja Tuomo Turja</a:t>
            </a:r>
          </a:p>
          <a:p>
            <a:pPr marL="0" indent="0">
              <a:buNone/>
            </a:pPr>
            <a:r>
              <a:rPr lang="fi-FI" sz="1800" dirty="0">
                <a:latin typeface="Helvetica" panose="020B0604020202020204" pitchFamily="34" charset="0"/>
                <a:cs typeface="Helvetica" panose="020B0604020202020204" pitchFamily="34" charset="0"/>
                <a:hlinkClick r:id="rId2"/>
              </a:rPr>
              <a:t>etunimi.sukunimi@taloustutkimus.fi</a:t>
            </a:r>
            <a:endParaRPr lang="fi-FI" sz="1800" dirty="0">
              <a:latin typeface="Helvetica" panose="020B0604020202020204" pitchFamily="34" charset="0"/>
              <a:cs typeface="Helvetica" panose="020B0604020202020204" pitchFamily="34" charset="0"/>
            </a:endParaRPr>
          </a:p>
          <a:p>
            <a:pPr marL="0" indent="0">
              <a:buNone/>
            </a:pPr>
            <a:r>
              <a:rPr lang="fi-FI" sz="1800" dirty="0">
                <a:latin typeface="Helvetica" panose="020B0604020202020204" pitchFamily="34" charset="0"/>
                <a:cs typeface="Helvetica" panose="020B0604020202020204" pitchFamily="34" charset="0"/>
              </a:rPr>
              <a:t>010 7585 11</a:t>
            </a:r>
          </a:p>
          <a:p>
            <a:pPr marL="0" indent="0">
              <a:buNone/>
            </a:pPr>
            <a:r>
              <a:rPr lang="fi-FI" sz="1800" dirty="0">
                <a:latin typeface="Helvetica" panose="020B0604020202020204" pitchFamily="34" charset="0"/>
                <a:cs typeface="Helvetica" panose="020B0604020202020204" pitchFamily="34" charset="0"/>
                <a:hlinkClick r:id="rId3"/>
              </a:rPr>
              <a:t>www.taloustutkimus.fi</a:t>
            </a:r>
            <a:endParaRPr lang="fi-FI" sz="1800" dirty="0">
              <a:latin typeface="Helvetica" panose="020B0604020202020204" pitchFamily="34" charset="0"/>
              <a:cs typeface="Helvetica" panose="020B0604020202020204" pitchFamily="34" charset="0"/>
            </a:endParaRPr>
          </a:p>
        </p:txBody>
      </p:sp>
      <p:pic>
        <p:nvPicPr>
          <p:cNvPr id="11" name="Kuva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2996" y="5234952"/>
            <a:ext cx="443119" cy="443119"/>
          </a:xfrm>
          <a:prstGeom prst="rect">
            <a:avLst/>
          </a:prstGeom>
        </p:spPr>
      </p:pic>
      <p:pic>
        <p:nvPicPr>
          <p:cNvPr id="12" name="Kuva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83306" y="5249776"/>
            <a:ext cx="443119" cy="443119"/>
          </a:xfrm>
          <a:prstGeom prst="rect">
            <a:avLst/>
          </a:prstGeom>
        </p:spPr>
      </p:pic>
      <p:pic>
        <p:nvPicPr>
          <p:cNvPr id="13" name="Kuva 12">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4530" y="5234953"/>
            <a:ext cx="443119" cy="443119"/>
          </a:xfrm>
          <a:prstGeom prst="rect">
            <a:avLst/>
          </a:prstGeom>
        </p:spPr>
      </p:pic>
    </p:spTree>
    <p:extLst>
      <p:ext uri="{BB962C8B-B14F-4D97-AF65-F5344CB8AC3E}">
        <p14:creationId xmlns:p14="http://schemas.microsoft.com/office/powerpoint/2010/main" val="3994695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4294967295"/>
          </p:nvPr>
        </p:nvSpPr>
        <p:spPr>
          <a:xfrm>
            <a:off x="8090546" y="6469084"/>
            <a:ext cx="2432243" cy="273941"/>
          </a:xfrm>
        </p:spPr>
        <p:txBody>
          <a:bodyPr/>
          <a:lstStyle/>
          <a:p>
            <a:r>
              <a:rPr lang="fi-FI" dirty="0">
                <a:latin typeface="Helvetica" panose="020B0604020202020204" pitchFamily="34" charset="0"/>
                <a:cs typeface="Helvetica" panose="020B0604020202020204" pitchFamily="34" charset="0"/>
              </a:rPr>
              <a:t>Marraskuu 2022</a:t>
            </a:r>
          </a:p>
        </p:txBody>
      </p:sp>
      <p:sp>
        <p:nvSpPr>
          <p:cNvPr id="3" name="Alatunnisteen paikkamerkki 2"/>
          <p:cNvSpPr>
            <a:spLocks noGrp="1"/>
          </p:cNvSpPr>
          <p:nvPr>
            <p:ph type="ftr" sz="quarter" idx="11"/>
          </p:nvPr>
        </p:nvSpPr>
        <p:spPr/>
        <p:txBody>
          <a:bodyPr/>
          <a:lstStyle/>
          <a:p>
            <a:r>
              <a:rPr lang="fi-FI">
                <a:latin typeface="Helvetica" panose="020B0604020202020204" pitchFamily="34" charset="0"/>
                <a:cs typeface="Helvetica" panose="020B0604020202020204" pitchFamily="34" charset="0"/>
              </a:rPr>
              <a:t>Kasvukäytävän elinvoimakysely 2022 - Syksy 2022/ Taloustutkimus Oy / 6840 / TM &amp; TT</a:t>
            </a:r>
          </a:p>
        </p:txBody>
      </p:sp>
      <p:sp>
        <p:nvSpPr>
          <p:cNvPr id="4" name="Dian numeron paikkamerkki 3"/>
          <p:cNvSpPr>
            <a:spLocks noGrp="1"/>
          </p:cNvSpPr>
          <p:nvPr>
            <p:ph type="sldNum" sz="quarter" idx="12"/>
          </p:nvPr>
        </p:nvSpPr>
        <p:spPr/>
        <p:txBody>
          <a:bodyPr/>
          <a:lstStyle/>
          <a:p>
            <a:fld id="{45530FF3-944E-453D-AD86-280F662E2B3A}" type="slidenum">
              <a:rPr lang="fi-FI" smtClean="0">
                <a:latin typeface="Helvetica" panose="020B0604020202020204" pitchFamily="34" charset="0"/>
                <a:cs typeface="Helvetica" panose="020B0604020202020204" pitchFamily="34" charset="0"/>
              </a:rPr>
              <a:t>2</a:t>
            </a:fld>
            <a:endParaRPr lang="fi-FI">
              <a:latin typeface="Helvetica" panose="020B0604020202020204" pitchFamily="34" charset="0"/>
              <a:cs typeface="Helvetica" panose="020B0604020202020204" pitchFamily="34" charset="0"/>
            </a:endParaRPr>
          </a:p>
        </p:txBody>
      </p:sp>
      <p:sp>
        <p:nvSpPr>
          <p:cNvPr id="5" name="Otsikko 4"/>
          <p:cNvSpPr>
            <a:spLocks noGrp="1"/>
          </p:cNvSpPr>
          <p:nvPr>
            <p:ph type="title"/>
          </p:nvPr>
        </p:nvSpPr>
        <p:spPr>
          <a:xfrm>
            <a:off x="5844899" y="1009417"/>
            <a:ext cx="6011822" cy="622647"/>
          </a:xfrm>
        </p:spPr>
        <p:txBody>
          <a:bodyPr/>
          <a:lstStyle/>
          <a:p>
            <a:r>
              <a:rPr lang="fi-FI" dirty="0">
                <a:latin typeface="Helvetica" panose="020B0604020202020204" pitchFamily="34" charset="0"/>
                <a:cs typeface="Helvetica" panose="020B0604020202020204" pitchFamily="34" charset="0"/>
              </a:rPr>
              <a:t>Sisällys</a:t>
            </a:r>
          </a:p>
        </p:txBody>
      </p:sp>
      <p:sp>
        <p:nvSpPr>
          <p:cNvPr id="6" name="Sisällön paikkamerkki 5"/>
          <p:cNvSpPr>
            <a:spLocks noGrp="1"/>
          </p:cNvSpPr>
          <p:nvPr>
            <p:ph idx="1"/>
          </p:nvPr>
        </p:nvSpPr>
        <p:spPr>
          <a:xfrm>
            <a:off x="5885538" y="1680599"/>
            <a:ext cx="6162771" cy="3419721"/>
          </a:xfrm>
        </p:spPr>
        <p:txBody>
          <a:bodyPr>
            <a:normAutofit/>
          </a:bodyPr>
          <a:lstStyle/>
          <a:p>
            <a:r>
              <a:rPr lang="fi-FI" sz="2400" dirty="0">
                <a:latin typeface="Helvetica" panose="020B0604020202020204" pitchFamily="34" charset="0"/>
                <a:cs typeface="Helvetica" panose="020B0604020202020204" pitchFamily="34" charset="0"/>
              </a:rPr>
              <a:t>Tutkimuksen toteutus			3</a:t>
            </a:r>
          </a:p>
          <a:p>
            <a:r>
              <a:rPr lang="fi-FI" sz="2400" dirty="0">
                <a:latin typeface="Helvetica" panose="020B0604020202020204" pitchFamily="34" charset="0"/>
                <a:cs typeface="Helvetica" panose="020B0604020202020204" pitchFamily="34" charset="0"/>
              </a:rPr>
              <a:t>Tutkimuksen tulokset</a:t>
            </a:r>
          </a:p>
          <a:p>
            <a:pPr lvl="1"/>
            <a:r>
              <a:rPr lang="fi-FI" sz="2200" dirty="0">
                <a:latin typeface="Helvetica" panose="020B0604020202020204" pitchFamily="34" charset="0"/>
                <a:cs typeface="Helvetica" panose="020B0604020202020204" pitchFamily="34" charset="0"/>
              </a:rPr>
              <a:t>Trendien vaikutus liiketoimintaan	5</a:t>
            </a:r>
          </a:p>
          <a:p>
            <a:pPr lvl="1"/>
            <a:r>
              <a:rPr lang="fi-FI" sz="2200" dirty="0">
                <a:latin typeface="Helvetica" panose="020B0604020202020204" pitchFamily="34" charset="0"/>
                <a:cs typeface="Helvetica" panose="020B0604020202020204" pitchFamily="34" charset="0"/>
              </a:rPr>
              <a:t>Osaamistarpeet / osaamistieto		7</a:t>
            </a:r>
          </a:p>
          <a:p>
            <a:pPr lvl="1"/>
            <a:r>
              <a:rPr lang="fi-FI" sz="2200" dirty="0">
                <a:latin typeface="Helvetica" panose="020B0604020202020204" pitchFamily="34" charset="0"/>
                <a:cs typeface="Helvetica" panose="020B0604020202020204" pitchFamily="34" charset="0"/>
              </a:rPr>
              <a:t>Oppilaitosyhteistyö			9</a:t>
            </a:r>
          </a:p>
          <a:p>
            <a:r>
              <a:rPr lang="fi-FI" sz="2400" dirty="0">
                <a:latin typeface="Helvetica" panose="020B0604020202020204" pitchFamily="34" charset="0"/>
                <a:cs typeface="Helvetica" panose="020B0604020202020204" pitchFamily="34" charset="0"/>
              </a:rPr>
              <a:t>Liitteet</a:t>
            </a:r>
          </a:p>
          <a:p>
            <a:pPr marL="457200" lvl="1" indent="0">
              <a:buNone/>
            </a:pPr>
            <a:endParaRPr lang="fi-FI" sz="2200" dirty="0">
              <a:latin typeface="Helvetica" panose="020B0604020202020204" pitchFamily="34" charset="0"/>
              <a:cs typeface="Helvetica" panose="020B0604020202020204" pitchFamily="34" charset="0"/>
            </a:endParaRPr>
          </a:p>
          <a:p>
            <a:pPr lvl="1"/>
            <a:endParaRPr lang="fi-FI" sz="2200" dirty="0">
              <a:latin typeface="Helvetica" panose="020B0604020202020204" pitchFamily="34" charset="0"/>
              <a:cs typeface="Helvetica" panose="020B0604020202020204" pitchFamily="34" charset="0"/>
            </a:endParaRPr>
          </a:p>
          <a:p>
            <a:pPr lvl="1"/>
            <a:endParaRPr lang="fi-FI" sz="2200" dirty="0">
              <a:latin typeface="Helvetica" panose="020B0604020202020204" pitchFamily="34" charset="0"/>
              <a:cs typeface="Helvetica" panose="020B0604020202020204" pitchFamily="34" charset="0"/>
            </a:endParaRPr>
          </a:p>
          <a:p>
            <a:pPr lvl="1"/>
            <a:endParaRPr lang="fi-FI" sz="2200" dirty="0">
              <a:latin typeface="Helvetica" panose="020B0604020202020204" pitchFamily="34" charset="0"/>
              <a:cs typeface="Helvetica" panose="020B0604020202020204" pitchFamily="34" charset="0"/>
            </a:endParaRPr>
          </a:p>
          <a:p>
            <a:endParaRPr lang="fi-FI" sz="2400" dirty="0">
              <a:latin typeface="Helvetica" panose="020B0604020202020204" pitchFamily="34" charset="0"/>
              <a:cs typeface="Helvetica" panose="020B0604020202020204" pitchFamily="34" charset="0"/>
            </a:endParaRPr>
          </a:p>
        </p:txBody>
      </p:sp>
      <p:sp>
        <p:nvSpPr>
          <p:cNvPr id="7" name="Content Placeholder 2">
            <a:extLst>
              <a:ext uri="{FF2B5EF4-FFF2-40B4-BE49-F238E27FC236}">
                <a16:creationId xmlns:a16="http://schemas.microsoft.com/office/drawing/2014/main" id="{B61A4CA3-EB69-4ACD-81CF-B71ADCD6F847}"/>
              </a:ext>
            </a:extLst>
          </p:cNvPr>
          <p:cNvSpPr txBox="1">
            <a:spLocks/>
          </p:cNvSpPr>
          <p:nvPr/>
        </p:nvSpPr>
        <p:spPr>
          <a:xfrm>
            <a:off x="853440" y="957789"/>
            <a:ext cx="3432496" cy="419852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Clr>
                <a:srgbClr val="E60F28"/>
              </a:buClr>
              <a:buFont typeface="Wingdings" panose="05000000000000000000" pitchFamily="2" charset="2"/>
              <a:buChar char="§"/>
              <a:defRPr sz="1600" b="0" i="0" kern="1200" baseline="0">
                <a:solidFill>
                  <a:schemeClr val="tx1">
                    <a:lumMod val="85000"/>
                    <a:lumOff val="15000"/>
                  </a:schemeClr>
                </a:solidFill>
                <a:latin typeface="+mj-lt"/>
                <a:ea typeface="+mn-ea"/>
                <a:cs typeface="+mn-cs"/>
              </a:defRPr>
            </a:lvl1pPr>
            <a:lvl2pPr marL="685800" indent="-228600" algn="l" defTabSz="914400" rtl="0" eaLnBrk="1" latinLnBrk="0" hangingPunct="1">
              <a:lnSpc>
                <a:spcPct val="90000"/>
              </a:lnSpc>
              <a:spcBef>
                <a:spcPts val="500"/>
              </a:spcBef>
              <a:buClr>
                <a:srgbClr val="E60F28"/>
              </a:buClr>
              <a:buFont typeface="Wingdings" panose="05000000000000000000" pitchFamily="2" charset="2"/>
              <a:buChar char="§"/>
              <a:defRPr sz="1400" kern="1200" baseline="0">
                <a:solidFill>
                  <a:schemeClr val="tx1">
                    <a:lumMod val="85000"/>
                    <a:lumOff val="15000"/>
                  </a:schemeClr>
                </a:solidFill>
                <a:latin typeface="+mj-lt"/>
                <a:ea typeface="+mn-ea"/>
                <a:cs typeface="+mn-cs"/>
              </a:defRPr>
            </a:lvl2pPr>
            <a:lvl3pPr marL="1143000" indent="-228600" algn="l" defTabSz="914400" rtl="0" eaLnBrk="1" latinLnBrk="0" hangingPunct="1">
              <a:lnSpc>
                <a:spcPct val="90000"/>
              </a:lnSpc>
              <a:spcBef>
                <a:spcPts val="500"/>
              </a:spcBef>
              <a:buClr>
                <a:srgbClr val="E60F28"/>
              </a:buClr>
              <a:buFont typeface="Wingdings" panose="05000000000000000000" pitchFamily="2" charset="2"/>
              <a:buChar char="§"/>
              <a:defRPr sz="1400" b="1" i="1" kern="1200" baseline="0">
                <a:solidFill>
                  <a:schemeClr val="tx1">
                    <a:lumMod val="85000"/>
                    <a:lumOff val="15000"/>
                  </a:schemeClr>
                </a:solidFill>
                <a:latin typeface="+mj-lt"/>
                <a:ea typeface="+mn-ea"/>
                <a:cs typeface="+mn-cs"/>
              </a:defRPr>
            </a:lvl3pPr>
            <a:lvl4pPr marL="1600200" indent="-228600" algn="l" defTabSz="914400" rtl="0" eaLnBrk="1" latinLnBrk="0" hangingPunct="1">
              <a:lnSpc>
                <a:spcPct val="90000"/>
              </a:lnSpc>
              <a:spcBef>
                <a:spcPts val="500"/>
              </a:spcBef>
              <a:buClr>
                <a:srgbClr val="E60F28"/>
              </a:buClr>
              <a:buFont typeface="Wingdings" panose="05000000000000000000" pitchFamily="2" charset="2"/>
              <a:buChar char="§"/>
              <a:defRPr sz="1400" kern="1200">
                <a:solidFill>
                  <a:schemeClr val="tx1">
                    <a:lumMod val="85000"/>
                    <a:lumOff val="15000"/>
                  </a:schemeClr>
                </a:solidFill>
                <a:latin typeface="+mj-lt"/>
                <a:ea typeface="+mn-ea"/>
                <a:cs typeface="+mn-cs"/>
              </a:defRPr>
            </a:lvl4pPr>
            <a:lvl5pPr marL="2057400" indent="-228600" algn="l" defTabSz="914400" rtl="0" eaLnBrk="1" latinLnBrk="0" hangingPunct="1">
              <a:lnSpc>
                <a:spcPct val="90000"/>
              </a:lnSpc>
              <a:spcBef>
                <a:spcPts val="500"/>
              </a:spcBef>
              <a:buClr>
                <a:srgbClr val="E60F28"/>
              </a:buClr>
              <a:buFont typeface="Wingdings" panose="05000000000000000000" pitchFamily="2" charset="2"/>
              <a:buChar char="§"/>
              <a:defRPr sz="1400" kern="1200">
                <a:solidFill>
                  <a:schemeClr val="tx1">
                    <a:lumMod val="85000"/>
                    <a:lumOff val="1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2200" b="1" dirty="0">
                <a:latin typeface="Helvetica" panose="020B0604020202020204" pitchFamily="34" charset="0"/>
                <a:cs typeface="Helvetica" panose="020B0604020202020204" pitchFamily="34" charset="0"/>
              </a:rPr>
              <a:t>Suomen kasvukäytävän elinvoimakysely 2022 yrityksille</a:t>
            </a:r>
          </a:p>
          <a:p>
            <a:pPr marL="0" indent="0">
              <a:buNone/>
            </a:pPr>
            <a:endParaRPr lang="fi-FI" sz="2200" b="1" dirty="0">
              <a:latin typeface="Helvetica" panose="020B0604020202020204" pitchFamily="34" charset="0"/>
              <a:cs typeface="Helvetica" panose="020B0604020202020204" pitchFamily="34" charset="0"/>
            </a:endParaRPr>
          </a:p>
          <a:p>
            <a:r>
              <a:rPr lang="fi-FI" sz="2200" b="1" dirty="0">
                <a:latin typeface="Helvetica" panose="020B0604020202020204" pitchFamily="34" charset="0"/>
                <a:cs typeface="Helvetica" panose="020B0604020202020204" pitchFamily="34" charset="0"/>
              </a:rPr>
              <a:t>Tutkimusraportti </a:t>
            </a:r>
            <a:endParaRPr lang="en-FI" sz="2200" b="1" dirty="0">
              <a:latin typeface="Helvetica" panose="020B0604020202020204" pitchFamily="34" charset="0"/>
              <a:cs typeface="Helvetica" panose="020B0604020202020204" pitchFamily="34" charset="0"/>
            </a:endParaRPr>
          </a:p>
          <a:p>
            <a:r>
              <a:rPr lang="fi-FI" dirty="0">
                <a:solidFill>
                  <a:srgbClr val="06309E"/>
                </a:solidFill>
                <a:latin typeface="Helvetica" panose="020B0604020202020204" pitchFamily="34" charset="0"/>
                <a:cs typeface="Helvetica" panose="020B0604020202020204" pitchFamily="34" charset="0"/>
              </a:rPr>
              <a:t>Hausjärvi</a:t>
            </a:r>
            <a:endParaRPr lang="en-FI" dirty="0">
              <a:solidFill>
                <a:srgbClr val="06309E"/>
              </a:solidFill>
              <a:latin typeface="Helvetica" panose="020B0604020202020204" pitchFamily="34" charset="0"/>
              <a:cs typeface="Helvetica" panose="020B0604020202020204" pitchFamily="34" charset="0"/>
            </a:endParaRPr>
          </a:p>
          <a:p>
            <a:endParaRPr lang="fi-FI" dirty="0">
              <a:latin typeface="Helvetica" panose="020B0604020202020204" pitchFamily="34" charset="0"/>
              <a:cs typeface="Helvetica" panose="020B0604020202020204" pitchFamily="34" charset="0"/>
            </a:endParaRPr>
          </a:p>
          <a:p>
            <a:r>
              <a:rPr lang="fi-FI" dirty="0">
                <a:latin typeface="Helvetica" panose="020B0604020202020204" pitchFamily="34" charset="0"/>
                <a:cs typeface="Helvetica" panose="020B0604020202020204" pitchFamily="34" charset="0"/>
              </a:rPr>
              <a:t>Suomen kasvukäytävä</a:t>
            </a:r>
            <a:endParaRPr lang="en-FI" dirty="0">
              <a:latin typeface="Helvetica" panose="020B0604020202020204" pitchFamily="34" charset="0"/>
              <a:cs typeface="Helvetica" panose="020B0604020202020204" pitchFamily="34" charset="0"/>
            </a:endParaRPr>
          </a:p>
          <a:p>
            <a:endParaRPr lang="fi-FI" dirty="0">
              <a:latin typeface="Helvetica" panose="020B0604020202020204" pitchFamily="34" charset="0"/>
              <a:cs typeface="Helvetica" panose="020B0604020202020204" pitchFamily="34" charset="0"/>
            </a:endParaRPr>
          </a:p>
          <a:p>
            <a:r>
              <a:rPr lang="fi-FI" dirty="0">
                <a:latin typeface="Helvetica" panose="020B0604020202020204" pitchFamily="34" charset="0"/>
                <a:cs typeface="Helvetica" panose="020B0604020202020204" pitchFamily="34" charset="0"/>
              </a:rPr>
              <a:t>Taloustutkimus Oy</a:t>
            </a:r>
          </a:p>
          <a:p>
            <a:r>
              <a:rPr lang="fi-FI" dirty="0">
                <a:latin typeface="Helvetica" panose="020B0604020202020204" pitchFamily="34" charset="0"/>
                <a:cs typeface="Helvetica" panose="020B0604020202020204" pitchFamily="34" charset="0"/>
              </a:rPr>
              <a:t>24.11.2022</a:t>
            </a:r>
            <a:endParaRPr lang="en-FI" dirty="0">
              <a:latin typeface="Helvetica" panose="020B0604020202020204" pitchFamily="34" charset="0"/>
              <a:cs typeface="Helvetica" panose="020B0604020202020204" pitchFamily="34" charset="0"/>
            </a:endParaRPr>
          </a:p>
          <a:p>
            <a:endParaRPr lang="en-FI" dirty="0">
              <a:latin typeface="Helvetica" panose="020B0604020202020204" pitchFamily="34" charset="0"/>
              <a:cs typeface="Helvetica" panose="020B0604020202020204" pitchFamily="34" charset="0"/>
            </a:endParaRPr>
          </a:p>
          <a:p>
            <a:r>
              <a:rPr lang="fi-FI" dirty="0">
                <a:latin typeface="Helvetica" panose="020B0604020202020204" pitchFamily="34" charset="0"/>
                <a:cs typeface="Helvetica" panose="020B0604020202020204" pitchFamily="34" charset="0"/>
              </a:rPr>
              <a:t>Timo Myllymäki</a:t>
            </a:r>
            <a:endParaRPr lang="en-FI" dirty="0">
              <a:latin typeface="Helvetica" panose="020B0604020202020204" pitchFamily="34" charset="0"/>
              <a:cs typeface="Helvetica" panose="020B0604020202020204" pitchFamily="34" charset="0"/>
            </a:endParaRPr>
          </a:p>
          <a:p>
            <a:endParaRPr lang="en-FI" b="1" i="1" dirty="0">
              <a:latin typeface="Helvetica" panose="020B0604020202020204" pitchFamily="34" charset="0"/>
              <a:cs typeface="Helvetica" panose="020B0604020202020204" pitchFamily="34" charset="0"/>
            </a:endParaRPr>
          </a:p>
          <a:p>
            <a:endParaRPr lang="en-FI" b="1" i="1" dirty="0">
              <a:latin typeface="Helvetica" panose="020B0604020202020204" pitchFamily="34" charset="0"/>
              <a:cs typeface="Helvetica" panose="020B0604020202020204" pitchFamily="34" charset="0"/>
            </a:endParaRPr>
          </a:p>
          <a:p>
            <a:endParaRPr lang="en-FI" dirty="0">
              <a:latin typeface="Helvetica" panose="020B0604020202020204" pitchFamily="34" charset="0"/>
              <a:cs typeface="Helvetica" panose="020B0604020202020204" pitchFamily="34" charset="0"/>
            </a:endParaRPr>
          </a:p>
          <a:p>
            <a:endParaRPr lang="en-FI" dirty="0">
              <a:latin typeface="Helvetica" panose="020B0604020202020204" pitchFamily="34" charset="0"/>
              <a:cs typeface="Helvetica" panose="020B0604020202020204" pitchFamily="34" charset="0"/>
            </a:endParaRPr>
          </a:p>
        </p:txBody>
      </p:sp>
      <p:pic>
        <p:nvPicPr>
          <p:cNvPr id="8" name="Picture 8" descr="Logo&#10;&#10;Description automatically generated">
            <a:extLst>
              <a:ext uri="{FF2B5EF4-FFF2-40B4-BE49-F238E27FC236}">
                <a16:creationId xmlns:a16="http://schemas.microsoft.com/office/drawing/2014/main" id="{B947B9B8-EC6E-4A9F-BF8A-25EC6608FC32}"/>
              </a:ext>
            </a:extLst>
          </p:cNvPr>
          <p:cNvPicPr>
            <a:picLocks noChangeAspect="1"/>
          </p:cNvPicPr>
          <p:nvPr/>
        </p:nvPicPr>
        <p:blipFill>
          <a:blip r:embed="rId2"/>
          <a:stretch>
            <a:fillRect/>
          </a:stretch>
        </p:blipFill>
        <p:spPr>
          <a:xfrm>
            <a:off x="1011016" y="5448843"/>
            <a:ext cx="3432496" cy="742608"/>
          </a:xfrm>
          <a:prstGeom prst="rect">
            <a:avLst/>
          </a:prstGeom>
        </p:spPr>
      </p:pic>
    </p:spTree>
    <p:extLst>
      <p:ext uri="{BB962C8B-B14F-4D97-AF65-F5344CB8AC3E}">
        <p14:creationId xmlns:p14="http://schemas.microsoft.com/office/powerpoint/2010/main" val="3156923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4294967295"/>
          </p:nvPr>
        </p:nvSpPr>
        <p:spPr>
          <a:xfrm>
            <a:off x="8090546" y="6469084"/>
            <a:ext cx="2432243" cy="273941"/>
          </a:xfrm>
        </p:spPr>
        <p:txBody>
          <a:bodyPr/>
          <a:lstStyle/>
          <a:p>
            <a:r>
              <a:rPr lang="fi-FI" dirty="0">
                <a:latin typeface="Helvetica" panose="020B0604020202020204" pitchFamily="34" charset="0"/>
                <a:cs typeface="Helvetica" panose="020B0604020202020204" pitchFamily="34" charset="0"/>
              </a:rPr>
              <a:t>Marraskuu 2022</a:t>
            </a:r>
          </a:p>
        </p:txBody>
      </p:sp>
      <p:sp>
        <p:nvSpPr>
          <p:cNvPr id="3" name="Alatunnisteen paikkamerkki 2"/>
          <p:cNvSpPr>
            <a:spLocks noGrp="1"/>
          </p:cNvSpPr>
          <p:nvPr>
            <p:ph type="ftr" sz="quarter" idx="11"/>
          </p:nvPr>
        </p:nvSpPr>
        <p:spPr/>
        <p:txBody>
          <a:bodyPr/>
          <a:lstStyle/>
          <a:p>
            <a:r>
              <a:rPr lang="fi-FI">
                <a:latin typeface="Helvetica" panose="020B0604020202020204" pitchFamily="34" charset="0"/>
                <a:cs typeface="Helvetica" panose="020B0604020202020204" pitchFamily="34" charset="0"/>
              </a:rPr>
              <a:t>Kasvukäytävän elinvoimakysely 2022 - Syksy 2022/ Taloustutkimus Oy / 6840 / TM &amp; TT</a:t>
            </a:r>
          </a:p>
        </p:txBody>
      </p:sp>
      <p:sp>
        <p:nvSpPr>
          <p:cNvPr id="4" name="Dian numeron paikkamerkki 3"/>
          <p:cNvSpPr>
            <a:spLocks noGrp="1"/>
          </p:cNvSpPr>
          <p:nvPr>
            <p:ph type="sldNum" sz="quarter" idx="12"/>
          </p:nvPr>
        </p:nvSpPr>
        <p:spPr/>
        <p:txBody>
          <a:bodyPr/>
          <a:lstStyle/>
          <a:p>
            <a:fld id="{45530FF3-944E-453D-AD86-280F662E2B3A}" type="slidenum">
              <a:rPr lang="fi-FI" smtClean="0">
                <a:latin typeface="Helvetica" panose="020B0604020202020204" pitchFamily="34" charset="0"/>
                <a:cs typeface="Helvetica" panose="020B0604020202020204" pitchFamily="34" charset="0"/>
              </a:rPr>
              <a:t>3</a:t>
            </a:fld>
            <a:endParaRPr lang="fi-FI">
              <a:latin typeface="Helvetica" panose="020B0604020202020204" pitchFamily="34" charset="0"/>
              <a:cs typeface="Helvetica" panose="020B0604020202020204" pitchFamily="34" charset="0"/>
            </a:endParaRPr>
          </a:p>
        </p:txBody>
      </p:sp>
      <p:sp>
        <p:nvSpPr>
          <p:cNvPr id="5" name="Otsikko 4"/>
          <p:cNvSpPr>
            <a:spLocks noGrp="1"/>
          </p:cNvSpPr>
          <p:nvPr>
            <p:ph type="title"/>
          </p:nvPr>
        </p:nvSpPr>
        <p:spPr/>
        <p:txBody>
          <a:bodyPr/>
          <a:lstStyle/>
          <a:p>
            <a:r>
              <a:rPr lang="fi-FI" dirty="0">
                <a:latin typeface="Helvetica" panose="020B0604020202020204" pitchFamily="34" charset="0"/>
                <a:cs typeface="Helvetica" panose="020B0604020202020204" pitchFamily="34" charset="0"/>
              </a:rPr>
              <a:t>Tutkimuksen toteutus</a:t>
            </a:r>
          </a:p>
        </p:txBody>
      </p:sp>
      <p:sp>
        <p:nvSpPr>
          <p:cNvPr id="6" name="Sisällön paikkamerkki 5"/>
          <p:cNvSpPr>
            <a:spLocks noGrp="1"/>
          </p:cNvSpPr>
          <p:nvPr>
            <p:ph idx="1"/>
          </p:nvPr>
        </p:nvSpPr>
        <p:spPr>
          <a:xfrm>
            <a:off x="653138" y="1335159"/>
            <a:ext cx="10091062" cy="4935012"/>
          </a:xfrm>
        </p:spPr>
        <p:txBody>
          <a:bodyPr>
            <a:normAutofit/>
          </a:bodyPr>
          <a:lstStyle/>
          <a:p>
            <a:r>
              <a:rPr lang="fi-FI" dirty="0">
                <a:latin typeface="Helvetica" panose="020B0604020202020204" pitchFamily="34" charset="0"/>
                <a:cs typeface="Helvetica" panose="020B0604020202020204" pitchFamily="34" charset="0"/>
              </a:rPr>
              <a:t>Tutkimuksen on toteuttanut Taloustutkimus Oy Suomen Kasvukäytävän toimeksiannosta.</a:t>
            </a:r>
          </a:p>
          <a:p>
            <a:r>
              <a:rPr lang="fi-FI" dirty="0">
                <a:latin typeface="Helvetica" panose="020B0604020202020204" pitchFamily="34" charset="0"/>
                <a:cs typeface="Helvetica" panose="020B0604020202020204" pitchFamily="34" charset="0"/>
              </a:rPr>
              <a:t>Tutkimus on täydennystutkimus, jolla on kasvatettu aiemmin Kasvukäytävälle tehdyn tutkimuksen kuntakohtaisia vastaajamääriä kuntakohtaisen tilannekuvan tekemistä varten. Lisäksi osa raportissa esitetyistä asioista pohjautuu  Sitran toimeksiannosta vuonna 2021 tehtyyn tutkimukseen. </a:t>
            </a:r>
          </a:p>
          <a:p>
            <a:r>
              <a:rPr lang="fi-FI" dirty="0">
                <a:latin typeface="Helvetica" panose="020B0604020202020204" pitchFamily="34" charset="0"/>
                <a:cs typeface="Helvetica" panose="020B0604020202020204" pitchFamily="34" charset="0"/>
              </a:rPr>
              <a:t>Tutkimuksen tarkoituksena on selvittää Suomen Kasvukäytävän kuntien yrityspäättäjien kokemuksia, mielikuvia ja asenteita oppilaitosten kanssa tehtävään yhteistyöhön liittyen. </a:t>
            </a:r>
          </a:p>
          <a:p>
            <a:r>
              <a:rPr lang="fi-FI" dirty="0">
                <a:latin typeface="Helvetica" panose="020B0604020202020204" pitchFamily="34" charset="0"/>
                <a:cs typeface="Helvetica" panose="020B0604020202020204" pitchFamily="34" charset="0"/>
              </a:rPr>
              <a:t>Tutkimus tehtiin </a:t>
            </a:r>
            <a:r>
              <a:rPr lang="fi-FI" dirty="0">
                <a:solidFill>
                  <a:schemeClr val="tx1"/>
                </a:solidFill>
                <a:latin typeface="Helvetica" panose="020B0604020202020204" pitchFamily="34" charset="0"/>
                <a:cs typeface="Helvetica" panose="020B0604020202020204" pitchFamily="34" charset="0"/>
              </a:rPr>
              <a:t>puhelinhaastatteluina. Haastatteluja Hausjärvellä on tehty eri vaiheissa </a:t>
            </a:r>
            <a:r>
              <a:rPr lang="fi-FI" b="1" dirty="0">
                <a:solidFill>
                  <a:schemeClr val="tx1"/>
                </a:solidFill>
                <a:latin typeface="Helvetica" panose="020B0604020202020204" pitchFamily="34" charset="0"/>
                <a:cs typeface="Helvetica" panose="020B0604020202020204" pitchFamily="34" charset="0"/>
              </a:rPr>
              <a:t>kaikkiaan 20 kpl, tulos on kokonaistasolla kunnan tilannetta kuvaava</a:t>
            </a:r>
            <a:r>
              <a:rPr lang="fi-FI" dirty="0">
                <a:solidFill>
                  <a:schemeClr val="tx1"/>
                </a:solidFill>
                <a:latin typeface="Helvetica" panose="020B0604020202020204" pitchFamily="34" charset="0"/>
                <a:cs typeface="Helvetica" panose="020B0604020202020204" pitchFamily="34" charset="0"/>
              </a:rPr>
              <a:t>. Yrityspäättäjien yhteystiedot hankki Taloustutkimus </a:t>
            </a:r>
            <a:r>
              <a:rPr lang="fi-FI" dirty="0" err="1">
                <a:solidFill>
                  <a:schemeClr val="tx1"/>
                </a:solidFill>
                <a:latin typeface="Helvetica" panose="020B0604020202020204" pitchFamily="34" charset="0"/>
                <a:cs typeface="Helvetica" panose="020B0604020202020204" pitchFamily="34" charset="0"/>
              </a:rPr>
              <a:t>Bisnodelta</a:t>
            </a:r>
            <a:r>
              <a:rPr lang="fi-FI" dirty="0">
                <a:solidFill>
                  <a:schemeClr val="tx1"/>
                </a:solidFill>
                <a:latin typeface="Helvetica" panose="020B0604020202020204" pitchFamily="34" charset="0"/>
                <a:cs typeface="Helvetica" panose="020B0604020202020204" pitchFamily="34" charset="0"/>
              </a:rPr>
              <a:t>. Kaikki haastattelut on tehty keväällä 2022 / vuonna 2021.</a:t>
            </a:r>
            <a:endParaRPr lang="fi-FI" dirty="0">
              <a:latin typeface="Helvetica" panose="020B0604020202020204" pitchFamily="34" charset="0"/>
              <a:cs typeface="Helvetica" panose="020B0604020202020204" pitchFamily="34" charset="0"/>
            </a:endParaRPr>
          </a:p>
          <a:p>
            <a:r>
              <a:rPr lang="fi-FI" b="1" dirty="0">
                <a:latin typeface="Helvetica" panose="020B0604020202020204" pitchFamily="34" charset="0"/>
                <a:cs typeface="Helvetica" panose="020B0604020202020204" pitchFamily="34" charset="0"/>
              </a:rPr>
              <a:t>Tässä raportissa on esitetty kuntakohtainen tulos ja yhteenvedossa on tehty vertailua </a:t>
            </a:r>
            <a:r>
              <a:rPr lang="fi-FI" dirty="0">
                <a:latin typeface="Helvetica" panose="020B0604020202020204" pitchFamily="34" charset="0"/>
                <a:cs typeface="Helvetica" panose="020B0604020202020204" pitchFamily="34" charset="0"/>
              </a:rPr>
              <a:t>myös Kasvukäytävän laajempaan kevään 2022 tutkimukseen sekä Sitran vuoden 2021 tutkimuksiin.</a:t>
            </a:r>
          </a:p>
          <a:p>
            <a:r>
              <a:rPr lang="fi-FI" dirty="0">
                <a:latin typeface="Helvetica" panose="020B0604020202020204" pitchFamily="34" charset="0"/>
                <a:cs typeface="Helvetica" panose="020B0604020202020204" pitchFamily="34" charset="0"/>
              </a:rPr>
              <a:t>Tutkimuksen yhteyshenkilöt Taloustutkimuksessa ovat Timo Myllymäki ja Tuomo Turja. Parhaiten heidät tavoittaa sähköpostitse: </a:t>
            </a:r>
            <a:r>
              <a:rPr lang="fi-FI" dirty="0">
                <a:latin typeface="Helvetica" panose="020B0604020202020204" pitchFamily="34" charset="0"/>
                <a:cs typeface="Helvetica" panose="020B0604020202020204" pitchFamily="34" charset="0"/>
                <a:hlinkClick r:id="rId2"/>
              </a:rPr>
              <a:t>etunimi.sukunimi@taloustutkimus.fi</a:t>
            </a:r>
            <a:r>
              <a:rPr lang="fi-FI" dirty="0">
                <a:latin typeface="Helvetica" panose="020B0604020202020204" pitchFamily="34" charset="0"/>
                <a:cs typeface="Helvetica" panose="020B0604020202020204" pitchFamily="34" charset="0"/>
              </a:rPr>
              <a:t>. </a:t>
            </a:r>
          </a:p>
          <a:p>
            <a:endParaRPr lang="fi-FI"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619171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4294967295"/>
          </p:nvPr>
        </p:nvSpPr>
        <p:spPr>
          <a:xfrm>
            <a:off x="8090546" y="6469084"/>
            <a:ext cx="2432243" cy="273941"/>
          </a:xfrm>
        </p:spPr>
        <p:txBody>
          <a:bodyPr/>
          <a:lstStyle/>
          <a:p>
            <a:r>
              <a:rPr lang="fi-FI" dirty="0">
                <a:latin typeface="Helvetica" panose="020B0604020202020204" pitchFamily="34" charset="0"/>
                <a:cs typeface="Helvetica" panose="020B0604020202020204" pitchFamily="34" charset="0"/>
              </a:rPr>
              <a:t>Marraskuu 2022</a:t>
            </a:r>
          </a:p>
        </p:txBody>
      </p:sp>
      <p:sp>
        <p:nvSpPr>
          <p:cNvPr id="3" name="Alatunnisteen paikkamerkki 2"/>
          <p:cNvSpPr>
            <a:spLocks noGrp="1"/>
          </p:cNvSpPr>
          <p:nvPr>
            <p:ph type="ftr" sz="quarter" idx="11"/>
          </p:nvPr>
        </p:nvSpPr>
        <p:spPr/>
        <p:txBody>
          <a:bodyPr/>
          <a:lstStyle/>
          <a:p>
            <a:r>
              <a:rPr lang="fi-FI">
                <a:latin typeface="Helvetica" panose="020B0604020202020204" pitchFamily="34" charset="0"/>
                <a:cs typeface="Helvetica" panose="020B0604020202020204" pitchFamily="34" charset="0"/>
              </a:rPr>
              <a:t>Kasvukäytävän elinvoimakysely 2022 - Syksy 2022/ Taloustutkimus Oy / 6840 / TM &amp; TT</a:t>
            </a:r>
          </a:p>
        </p:txBody>
      </p:sp>
      <p:sp>
        <p:nvSpPr>
          <p:cNvPr id="4" name="Dian numeron paikkamerkki 3"/>
          <p:cNvSpPr>
            <a:spLocks noGrp="1"/>
          </p:cNvSpPr>
          <p:nvPr>
            <p:ph type="sldNum" sz="quarter" idx="12"/>
          </p:nvPr>
        </p:nvSpPr>
        <p:spPr/>
        <p:txBody>
          <a:bodyPr/>
          <a:lstStyle/>
          <a:p>
            <a:fld id="{45530FF3-944E-453D-AD86-280F662E2B3A}" type="slidenum">
              <a:rPr lang="fi-FI" smtClean="0">
                <a:latin typeface="Helvetica" panose="020B0604020202020204" pitchFamily="34" charset="0"/>
                <a:cs typeface="Helvetica" panose="020B0604020202020204" pitchFamily="34" charset="0"/>
              </a:rPr>
              <a:t>4</a:t>
            </a:fld>
            <a:endParaRPr lang="fi-FI">
              <a:latin typeface="Helvetica" panose="020B0604020202020204" pitchFamily="34" charset="0"/>
              <a:cs typeface="Helvetica" panose="020B0604020202020204" pitchFamily="34" charset="0"/>
            </a:endParaRPr>
          </a:p>
        </p:txBody>
      </p:sp>
      <p:sp>
        <p:nvSpPr>
          <p:cNvPr id="6" name="Title 1">
            <a:extLst>
              <a:ext uri="{FF2B5EF4-FFF2-40B4-BE49-F238E27FC236}">
                <a16:creationId xmlns:a16="http://schemas.microsoft.com/office/drawing/2014/main" id="{0E95698A-1E91-4C86-9F5B-754FAFBCD986}"/>
              </a:ext>
            </a:extLst>
          </p:cNvPr>
          <p:cNvSpPr txBox="1">
            <a:spLocks/>
          </p:cNvSpPr>
          <p:nvPr/>
        </p:nvSpPr>
        <p:spPr>
          <a:xfrm>
            <a:off x="3439797" y="3053262"/>
            <a:ext cx="6809522" cy="214242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fi-FI" sz="4500" b="1" kern="0" dirty="0">
                <a:solidFill>
                  <a:srgbClr val="0A309D"/>
                </a:solidFill>
                <a:latin typeface="Helvetica" pitchFamily="2" charset="0"/>
              </a:rPr>
              <a:t>Tutkimusgrafiikka</a:t>
            </a:r>
            <a:endParaRPr lang="en-FI" sz="4500" b="1" kern="0" dirty="0">
              <a:solidFill>
                <a:srgbClr val="0A309D"/>
              </a:solidFill>
              <a:latin typeface="Helvetica" pitchFamily="2" charset="0"/>
            </a:endParaRPr>
          </a:p>
        </p:txBody>
      </p:sp>
      <p:pic>
        <p:nvPicPr>
          <p:cNvPr id="7" name="Picture 4">
            <a:extLst>
              <a:ext uri="{FF2B5EF4-FFF2-40B4-BE49-F238E27FC236}">
                <a16:creationId xmlns:a16="http://schemas.microsoft.com/office/drawing/2014/main" id="{7FED6BD9-9EC3-4624-BB57-0DC2B8033E02}"/>
              </a:ext>
            </a:extLst>
          </p:cNvPr>
          <p:cNvPicPr>
            <a:picLocks noChangeAspect="1"/>
          </p:cNvPicPr>
          <p:nvPr/>
        </p:nvPicPr>
        <p:blipFill>
          <a:blip r:embed="rId2"/>
          <a:stretch>
            <a:fillRect/>
          </a:stretch>
        </p:blipFill>
        <p:spPr>
          <a:xfrm flipH="1">
            <a:off x="2157154" y="2051341"/>
            <a:ext cx="2121314" cy="2388653"/>
          </a:xfrm>
          <a:prstGeom prst="rect">
            <a:avLst/>
          </a:prstGeom>
        </p:spPr>
      </p:pic>
    </p:spTree>
    <p:extLst>
      <p:ext uri="{BB962C8B-B14F-4D97-AF65-F5344CB8AC3E}">
        <p14:creationId xmlns:p14="http://schemas.microsoft.com/office/powerpoint/2010/main" val="3793652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4294967295"/>
          </p:nvPr>
        </p:nvSpPr>
        <p:spPr>
          <a:xfrm>
            <a:off x="8090546" y="6469084"/>
            <a:ext cx="2432243" cy="273941"/>
          </a:xfrm>
        </p:spPr>
        <p:txBody>
          <a:bodyPr/>
          <a:lstStyle/>
          <a:p>
            <a:r>
              <a:rPr lang="fi-FI" dirty="0">
                <a:latin typeface="Helvetica" panose="020B0604020202020204" pitchFamily="34" charset="0"/>
                <a:cs typeface="Helvetica" panose="020B0604020202020204" pitchFamily="34" charset="0"/>
              </a:rPr>
              <a:t>Marraskuu 2022</a:t>
            </a:r>
          </a:p>
        </p:txBody>
      </p:sp>
      <p:sp>
        <p:nvSpPr>
          <p:cNvPr id="3" name="Alatunnisteen paikkamerkki 2"/>
          <p:cNvSpPr>
            <a:spLocks noGrp="1"/>
          </p:cNvSpPr>
          <p:nvPr>
            <p:ph type="ftr" sz="quarter" idx="11"/>
          </p:nvPr>
        </p:nvSpPr>
        <p:spPr/>
        <p:txBody>
          <a:bodyPr/>
          <a:lstStyle/>
          <a:p>
            <a:r>
              <a:rPr lang="fi-FI">
                <a:latin typeface="Helvetica" panose="020B0604020202020204" pitchFamily="34" charset="0"/>
                <a:cs typeface="Helvetica" panose="020B0604020202020204" pitchFamily="34" charset="0"/>
              </a:rPr>
              <a:t>Kasvukäytävän elinvoimakysely 2022 - Syksy 2022/ Taloustutkimus Oy / 6840 / TM &amp; TT</a:t>
            </a:r>
          </a:p>
        </p:txBody>
      </p:sp>
      <p:sp>
        <p:nvSpPr>
          <p:cNvPr id="4" name="Dian numeron paikkamerkki 3"/>
          <p:cNvSpPr>
            <a:spLocks noGrp="1"/>
          </p:cNvSpPr>
          <p:nvPr>
            <p:ph type="sldNum" sz="quarter" idx="12"/>
          </p:nvPr>
        </p:nvSpPr>
        <p:spPr/>
        <p:txBody>
          <a:bodyPr/>
          <a:lstStyle/>
          <a:p>
            <a:fld id="{45530FF3-944E-453D-AD86-280F662E2B3A}" type="slidenum">
              <a:rPr lang="fi-FI" smtClean="0">
                <a:latin typeface="Helvetica" panose="020B0604020202020204" pitchFamily="34" charset="0"/>
                <a:cs typeface="Helvetica" panose="020B0604020202020204" pitchFamily="34" charset="0"/>
              </a:rPr>
              <a:t>5</a:t>
            </a:fld>
            <a:endParaRPr lang="fi-FI">
              <a:latin typeface="Helvetica" panose="020B0604020202020204" pitchFamily="34" charset="0"/>
              <a:cs typeface="Helvetica" panose="020B0604020202020204" pitchFamily="34" charset="0"/>
            </a:endParaRPr>
          </a:p>
        </p:txBody>
      </p:sp>
      <p:sp>
        <p:nvSpPr>
          <p:cNvPr id="5" name="Otsikko 4"/>
          <p:cNvSpPr>
            <a:spLocks noGrp="1"/>
          </p:cNvSpPr>
          <p:nvPr>
            <p:ph type="title"/>
          </p:nvPr>
        </p:nvSpPr>
        <p:spPr>
          <a:xfrm>
            <a:off x="653138" y="582697"/>
            <a:ext cx="11289480" cy="622647"/>
          </a:xfrm>
        </p:spPr>
        <p:txBody>
          <a:bodyPr>
            <a:noAutofit/>
          </a:bodyPr>
          <a:lstStyle/>
          <a:p>
            <a:r>
              <a:rPr lang="fi-FI" sz="2200" dirty="0">
                <a:solidFill>
                  <a:srgbClr val="262626"/>
                </a:solidFill>
                <a:latin typeface="Helvetica" panose="020B0604020202020204" pitchFamily="34" charset="0"/>
                <a:cs typeface="Helvetica" panose="020B0604020202020204" pitchFamily="34" charset="0"/>
              </a:rPr>
              <a:t>1. Trendien vaikuttavuus yrityksenne liiketoiminnan kehittämiseen?</a:t>
            </a:r>
            <a:endParaRPr lang="fi-FI" sz="2200" dirty="0">
              <a:latin typeface="Helvetica" panose="020B0604020202020204" pitchFamily="34" charset="0"/>
              <a:cs typeface="Helvetica" panose="020B0604020202020204" pitchFamily="34" charset="0"/>
            </a:endParaRPr>
          </a:p>
        </p:txBody>
      </p:sp>
      <p:sp>
        <p:nvSpPr>
          <p:cNvPr id="6" name="Sisällön paikkamerkki 5"/>
          <p:cNvSpPr>
            <a:spLocks noGrp="1"/>
          </p:cNvSpPr>
          <p:nvPr>
            <p:ph idx="1"/>
          </p:nvPr>
        </p:nvSpPr>
        <p:spPr>
          <a:xfrm>
            <a:off x="653137" y="1335159"/>
            <a:ext cx="9783953" cy="4935012"/>
          </a:xfrm>
        </p:spPr>
        <p:txBody>
          <a:bodyPr>
            <a:normAutofit/>
          </a:bodyPr>
          <a:lstStyle/>
          <a:p>
            <a:r>
              <a:rPr lang="fi-FI" sz="1400" dirty="0">
                <a:latin typeface="Helvetica" panose="020B0604020202020204" pitchFamily="34" charset="0"/>
                <a:cs typeface="Helvetica" panose="020B0604020202020204" pitchFamily="34" charset="0"/>
              </a:rPr>
              <a:t>Trendeistä ei kysytty nyt täydennyshaastattelujen yhteydessä. </a:t>
            </a:r>
            <a:r>
              <a:rPr lang="fi-FI" sz="1400" b="1" dirty="0">
                <a:latin typeface="Helvetica" panose="020B0604020202020204" pitchFamily="34" charset="0"/>
                <a:cs typeface="Helvetica" panose="020B0604020202020204" pitchFamily="34" charset="0"/>
              </a:rPr>
              <a:t>Tulos on aiemman Kasvukäytävän tutkimuksen (2022) ja Sitran tutkimuksen (2021) pohjalta seuraava:</a:t>
            </a:r>
          </a:p>
          <a:p>
            <a:r>
              <a:rPr lang="fi-FI" sz="1400" dirty="0">
                <a:latin typeface="Helvetica" panose="020B0604020202020204" pitchFamily="34" charset="0"/>
                <a:cs typeface="Helvetica" panose="020B0604020202020204" pitchFamily="34" charset="0"/>
              </a:rPr>
              <a:t>Trendeistä </a:t>
            </a:r>
            <a:r>
              <a:rPr lang="fi-FI" sz="1400" b="1" dirty="0">
                <a:latin typeface="Helvetica" panose="020B0604020202020204" pitchFamily="34" charset="0"/>
                <a:cs typeface="Helvetica" panose="020B0604020202020204" pitchFamily="34" charset="0"/>
              </a:rPr>
              <a:t>voimakkaimmin</a:t>
            </a:r>
            <a:r>
              <a:rPr lang="fi-FI" sz="1400" dirty="0">
                <a:latin typeface="Helvetica" panose="020B0604020202020204" pitchFamily="34" charset="0"/>
                <a:cs typeface="Helvetica" panose="020B0604020202020204" pitchFamily="34" charset="0"/>
              </a:rPr>
              <a:t> yrityksen liiketoiminnan kehittämiseen vaikuttavat:</a:t>
            </a:r>
          </a:p>
          <a:p>
            <a:pPr lvl="1"/>
            <a:r>
              <a:rPr lang="fi-FI" dirty="0">
                <a:latin typeface="Helvetica" panose="020B0604020202020204" pitchFamily="34" charset="0"/>
                <a:cs typeface="Helvetica" panose="020B0604020202020204" pitchFamily="34" charset="0"/>
              </a:rPr>
              <a:t>Työn merkityksellisyyden korostuminen</a:t>
            </a:r>
          </a:p>
          <a:p>
            <a:pPr lvl="1"/>
            <a:r>
              <a:rPr lang="fi-FI" dirty="0">
                <a:latin typeface="Helvetica" panose="020B0604020202020204" pitchFamily="34" charset="0"/>
                <a:cs typeface="Helvetica" panose="020B0604020202020204" pitchFamily="34" charset="0"/>
              </a:rPr>
              <a:t>Kasvava pula osaavasta työvoimasta</a:t>
            </a:r>
          </a:p>
          <a:p>
            <a:pPr lvl="1"/>
            <a:r>
              <a:rPr lang="fi-FI" dirty="0">
                <a:latin typeface="Helvetica" panose="020B0604020202020204" pitchFamily="34" charset="0"/>
                <a:cs typeface="Helvetica" panose="020B0604020202020204" pitchFamily="34" charset="0"/>
              </a:rPr>
              <a:t>Verkostomaisen toiminnan kasvava merkitys</a:t>
            </a:r>
          </a:p>
          <a:p>
            <a:pPr lvl="1"/>
            <a:r>
              <a:rPr lang="fi-FI" dirty="0">
                <a:latin typeface="Helvetica" panose="020B0604020202020204" pitchFamily="34" charset="0"/>
                <a:cs typeface="Helvetica" panose="020B0604020202020204" pitchFamily="34" charset="0"/>
              </a:rPr>
              <a:t>Työn ja yritystoiminnan digitalisaatio ja automatisaatio</a:t>
            </a:r>
          </a:p>
          <a:p>
            <a:r>
              <a:rPr lang="fi-FI" sz="1400" dirty="0">
                <a:latin typeface="Helvetica" panose="020B0604020202020204" pitchFamily="34" charset="0"/>
                <a:cs typeface="Helvetica" panose="020B0604020202020204" pitchFamily="34" charset="0"/>
              </a:rPr>
              <a:t>Esitetyistä trendeistä </a:t>
            </a:r>
            <a:r>
              <a:rPr lang="fi-FI" sz="1400" b="1" dirty="0">
                <a:latin typeface="Helvetica" panose="020B0604020202020204" pitchFamily="34" charset="0"/>
                <a:cs typeface="Helvetica" panose="020B0604020202020204" pitchFamily="34" charset="0"/>
              </a:rPr>
              <a:t>harvimmin</a:t>
            </a:r>
            <a:r>
              <a:rPr lang="fi-FI" sz="1400" dirty="0">
                <a:latin typeface="Helvetica" panose="020B0604020202020204" pitchFamily="34" charset="0"/>
                <a:cs typeface="Helvetica" panose="020B0604020202020204" pitchFamily="34" charset="0"/>
              </a:rPr>
              <a:t> liiketoiminnan kehittämiseen vaikuttavat:</a:t>
            </a:r>
          </a:p>
          <a:p>
            <a:pPr lvl="1"/>
            <a:r>
              <a:rPr lang="fi-FI" dirty="0">
                <a:latin typeface="Helvetica" panose="020B0604020202020204" pitchFamily="34" charset="0"/>
                <a:cs typeface="Helvetica" panose="020B0604020202020204" pitchFamily="34" charset="0"/>
              </a:rPr>
              <a:t>Yhteiskunnan monimuotoistuminen</a:t>
            </a:r>
          </a:p>
          <a:p>
            <a:pPr lvl="1"/>
            <a:r>
              <a:rPr lang="fi-FI" dirty="0">
                <a:latin typeface="Helvetica" panose="020B0604020202020204" pitchFamily="34" charset="0"/>
                <a:cs typeface="Helvetica" panose="020B0604020202020204" pitchFamily="34" charset="0"/>
              </a:rPr>
              <a:t>Työurien pirstaloituminen</a:t>
            </a:r>
          </a:p>
          <a:p>
            <a:pPr lvl="1"/>
            <a:r>
              <a:rPr lang="fi-FI" dirty="0">
                <a:latin typeface="Helvetica" panose="020B0604020202020204" pitchFamily="34" charset="0"/>
                <a:cs typeface="Helvetica" panose="020B0604020202020204" pitchFamily="34" charset="0"/>
              </a:rPr>
              <a:t>Ekologinen kriisi</a:t>
            </a:r>
          </a:p>
          <a:p>
            <a:r>
              <a:rPr lang="fi-FI" sz="1400" b="1" dirty="0">
                <a:latin typeface="Helvetica" panose="020B0604020202020204" pitchFamily="34" charset="0"/>
                <a:cs typeface="Helvetica" panose="020B0604020202020204" pitchFamily="34" charset="0"/>
              </a:rPr>
              <a:t>Kasvukäytävän alueen tutkimuksen tulos on samansuuntainen </a:t>
            </a:r>
            <a:r>
              <a:rPr lang="fi-FI" sz="1400" dirty="0">
                <a:latin typeface="Helvetica" panose="020B0604020202020204" pitchFamily="34" charset="0"/>
                <a:cs typeface="Helvetica" panose="020B0604020202020204" pitchFamily="34" charset="0"/>
              </a:rPr>
              <a:t>Sitran aiemman tutkimuksen kanssa. Asiaa on havainnollistettu seuraavalla sivulla.</a:t>
            </a:r>
          </a:p>
          <a:p>
            <a:r>
              <a:rPr lang="fi-FI" sz="1400" dirty="0">
                <a:latin typeface="Helvetica" panose="020B0604020202020204" pitchFamily="34" charset="0"/>
                <a:cs typeface="Helvetica" panose="020B0604020202020204" pitchFamily="34" charset="0"/>
              </a:rPr>
              <a:t>Aluekohtaisesti vertailtuna nähdään, että työn merkityksellisyys korostuu kaikkien kuntien yrityksissä useimmin. Hajontaa kuntien välille tulee näkemyksessä työvoimapulasta, se mainitaan muita useammin erityisesti Uudenmaan kunnissa. Digitalisaatio mainitaan muita useammin Janakkalassa. (HUOM. Aluevertailussa vain rajattu määrä kuntia, koska osalle yrityksistä kysymyksiä ei Kasvukäytävän tutkimuksessa esitetty, sillä nämä alueet olivat mukana jo aiemmin Sitran tutkimuksessa)  </a:t>
            </a:r>
          </a:p>
        </p:txBody>
      </p:sp>
    </p:spTree>
    <p:extLst>
      <p:ext uri="{BB962C8B-B14F-4D97-AF65-F5344CB8AC3E}">
        <p14:creationId xmlns:p14="http://schemas.microsoft.com/office/powerpoint/2010/main" val="2418418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4294967295"/>
          </p:nvPr>
        </p:nvSpPr>
        <p:spPr>
          <a:xfrm>
            <a:off x="8090546" y="6469084"/>
            <a:ext cx="2432243" cy="273941"/>
          </a:xfrm>
        </p:spPr>
        <p:txBody>
          <a:bodyPr/>
          <a:lstStyle/>
          <a:p>
            <a:r>
              <a:rPr lang="fi-FI" dirty="0">
                <a:latin typeface="Helvetica" panose="020B0604020202020204" pitchFamily="34" charset="0"/>
                <a:cs typeface="Helvetica" panose="020B0604020202020204" pitchFamily="34" charset="0"/>
              </a:rPr>
              <a:t>Marraskuu 2022</a:t>
            </a:r>
          </a:p>
        </p:txBody>
      </p:sp>
      <p:sp>
        <p:nvSpPr>
          <p:cNvPr id="3" name="Alatunnisteen paikkamerkki 2"/>
          <p:cNvSpPr>
            <a:spLocks noGrp="1"/>
          </p:cNvSpPr>
          <p:nvPr>
            <p:ph type="ftr" sz="quarter" idx="11"/>
          </p:nvPr>
        </p:nvSpPr>
        <p:spPr/>
        <p:txBody>
          <a:bodyPr/>
          <a:lstStyle/>
          <a:p>
            <a:r>
              <a:rPr lang="fi-FI">
                <a:latin typeface="Helvetica" panose="020B0604020202020204" pitchFamily="34" charset="0"/>
                <a:cs typeface="Helvetica" panose="020B0604020202020204" pitchFamily="34" charset="0"/>
              </a:rPr>
              <a:t>Kasvukäytävän elinvoimakysely 2022 - Syksy 2022/ Taloustutkimus Oy / 6840 / TM &amp; TT</a:t>
            </a:r>
          </a:p>
        </p:txBody>
      </p:sp>
      <p:sp>
        <p:nvSpPr>
          <p:cNvPr id="4" name="Dian numeron paikkamerkki 3"/>
          <p:cNvSpPr>
            <a:spLocks noGrp="1"/>
          </p:cNvSpPr>
          <p:nvPr>
            <p:ph type="sldNum" sz="quarter" idx="12"/>
          </p:nvPr>
        </p:nvSpPr>
        <p:spPr/>
        <p:txBody>
          <a:bodyPr/>
          <a:lstStyle/>
          <a:p>
            <a:fld id="{45530FF3-944E-453D-AD86-280F662E2B3A}" type="slidenum">
              <a:rPr lang="fi-FI" smtClean="0">
                <a:latin typeface="Helvetica" panose="020B0604020202020204" pitchFamily="34" charset="0"/>
                <a:cs typeface="Helvetica" panose="020B0604020202020204" pitchFamily="34" charset="0"/>
              </a:rPr>
              <a:t>6</a:t>
            </a:fld>
            <a:endParaRPr lang="fi-FI">
              <a:latin typeface="Helvetica" panose="020B0604020202020204" pitchFamily="34" charset="0"/>
              <a:cs typeface="Helvetica" panose="020B0604020202020204" pitchFamily="34" charset="0"/>
            </a:endParaRPr>
          </a:p>
        </p:txBody>
      </p:sp>
      <p:sp>
        <p:nvSpPr>
          <p:cNvPr id="5" name="Otsikko 4"/>
          <p:cNvSpPr>
            <a:spLocks noGrp="1"/>
          </p:cNvSpPr>
          <p:nvPr>
            <p:ph type="title"/>
          </p:nvPr>
        </p:nvSpPr>
        <p:spPr>
          <a:xfrm>
            <a:off x="653138" y="582697"/>
            <a:ext cx="11335662" cy="996721"/>
          </a:xfrm>
        </p:spPr>
        <p:txBody>
          <a:bodyPr>
            <a:normAutofit/>
          </a:bodyPr>
          <a:lstStyle/>
          <a:p>
            <a:r>
              <a:rPr lang="fi-FI" sz="2200" dirty="0">
                <a:solidFill>
                  <a:srgbClr val="262626"/>
                </a:solidFill>
                <a:latin typeface="Helvetica" panose="020B0604020202020204" pitchFamily="34" charset="0"/>
                <a:cs typeface="Helvetica" panose="020B0604020202020204" pitchFamily="34" charset="0"/>
              </a:rPr>
              <a:t>1. Trendien vaikuttavuus yrityksenne liiketoiminnan kehittämiseen?</a:t>
            </a:r>
            <a:endParaRPr lang="fi-FI" sz="2200" dirty="0">
              <a:latin typeface="Helvetica" panose="020B0604020202020204" pitchFamily="34" charset="0"/>
              <a:cs typeface="Helvetica" panose="020B0604020202020204" pitchFamily="34" charset="0"/>
            </a:endParaRPr>
          </a:p>
        </p:txBody>
      </p:sp>
      <p:graphicFrame>
        <p:nvGraphicFramePr>
          <p:cNvPr id="10" name="Sisällön paikkamerkki 9" descr="Grafiikka kysymyksestä">
            <a:extLst>
              <a:ext uri="{FF2B5EF4-FFF2-40B4-BE49-F238E27FC236}">
                <a16:creationId xmlns:a16="http://schemas.microsoft.com/office/drawing/2014/main" id="{C31B0EDF-BEF7-FC2B-7E51-47FF9FC55BAB}"/>
              </a:ext>
            </a:extLst>
          </p:cNvPr>
          <p:cNvGraphicFramePr>
            <a:graphicFrameLocks noGrp="1"/>
          </p:cNvGraphicFramePr>
          <p:nvPr>
            <p:ph idx="1"/>
            <p:custDataLst>
              <p:tags r:id="rId1"/>
            </p:custDataLst>
            <p:extLst>
              <p:ext uri="{D42A27DB-BD31-4B8C-83A1-F6EECF244321}">
                <p14:modId xmlns:p14="http://schemas.microsoft.com/office/powerpoint/2010/main" val="552219877"/>
              </p:ext>
            </p:extLst>
          </p:nvPr>
        </p:nvGraphicFramePr>
        <p:xfrm>
          <a:off x="652463" y="1335088"/>
          <a:ext cx="10098664" cy="47879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
            <a:extLst>
              <a:ext uri="{FF2B5EF4-FFF2-40B4-BE49-F238E27FC236}">
                <a16:creationId xmlns:a16="http://schemas.microsoft.com/office/drawing/2014/main" id="{C73E8FB5-C50E-81EF-86C3-922FD1D570DA}"/>
              </a:ext>
            </a:extLst>
          </p:cNvPr>
          <p:cNvSpPr txBox="1">
            <a:spLocks/>
          </p:cNvSpPr>
          <p:nvPr/>
        </p:nvSpPr>
        <p:spPr>
          <a:xfrm>
            <a:off x="814916" y="6122760"/>
            <a:ext cx="9949741" cy="297089"/>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400" b="0" dirty="0">
                <a:solidFill>
                  <a:srgbClr val="000000"/>
                </a:solidFill>
                <a:latin typeface="Helvetica" panose="020B0604020202020204" pitchFamily="34" charset="0"/>
                <a:cs typeface="Helvetica" panose="020B0604020202020204" pitchFamily="34" charset="0"/>
              </a:rPr>
              <a:t>Vastanneet, Kasvukäytävän tutkimus 2022: n=989; Sitran tutkimus 2021: n=3066</a:t>
            </a:r>
          </a:p>
        </p:txBody>
      </p:sp>
    </p:spTree>
    <p:extLst>
      <p:ext uri="{BB962C8B-B14F-4D97-AF65-F5344CB8AC3E}">
        <p14:creationId xmlns:p14="http://schemas.microsoft.com/office/powerpoint/2010/main" val="3736779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title"/>
          </p:nvPr>
        </p:nvSpPr>
        <p:spPr>
          <a:xfrm>
            <a:off x="652464" y="784813"/>
            <a:ext cx="10710279" cy="622647"/>
          </a:xfrm>
        </p:spPr>
        <p:txBody>
          <a:bodyPr>
            <a:noAutofit/>
          </a:bodyPr>
          <a:lstStyle/>
          <a:p>
            <a:r>
              <a:rPr lang="fi-FI" sz="2200" b="1" dirty="0">
                <a:latin typeface="Helvetica" panose="020B0604020202020204" pitchFamily="34" charset="0"/>
                <a:cs typeface="Helvetica" panose="020B0604020202020204" pitchFamily="34" charset="0"/>
              </a:rPr>
              <a:t>2. Miten hyvin olette tunnistaneet yrityksenne tulevaisuuden osaamistarpeet?</a:t>
            </a:r>
          </a:p>
        </p:txBody>
      </p:sp>
      <p:graphicFrame>
        <p:nvGraphicFramePr>
          <p:cNvPr id="15" name="Sisällön paikkamerkki 9" descr="Grafiikka kysymyksestä">
            <a:extLst>
              <a:ext uri="{FF2B5EF4-FFF2-40B4-BE49-F238E27FC236}">
                <a16:creationId xmlns:a16="http://schemas.microsoft.com/office/drawing/2014/main" id="{D753BA80-EC6D-0C40-3C0F-A965D1A29D51}"/>
              </a:ext>
            </a:extLst>
          </p:cNvPr>
          <p:cNvGraphicFramePr>
            <a:graphicFrameLocks noGrp="1"/>
          </p:cNvGraphicFramePr>
          <p:nvPr>
            <p:ph idx="1"/>
            <p:custDataLst>
              <p:tags r:id="rId1"/>
            </p:custDataLst>
            <p:extLst>
              <p:ext uri="{D42A27DB-BD31-4B8C-83A1-F6EECF244321}">
                <p14:modId xmlns:p14="http://schemas.microsoft.com/office/powerpoint/2010/main" val="3321216236"/>
              </p:ext>
            </p:extLst>
          </p:nvPr>
        </p:nvGraphicFramePr>
        <p:xfrm>
          <a:off x="653138" y="1333252"/>
          <a:ext cx="10278719" cy="4661600"/>
        </p:xfrm>
        <a:graphic>
          <a:graphicData uri="http://schemas.openxmlformats.org/drawingml/2006/chart">
            <c:chart xmlns:c="http://schemas.openxmlformats.org/drawingml/2006/chart" xmlns:r="http://schemas.openxmlformats.org/officeDocument/2006/relationships" r:id="rId4"/>
          </a:graphicData>
        </a:graphic>
      </p:graphicFrame>
      <p:sp>
        <p:nvSpPr>
          <p:cNvPr id="21" name="Title 1">
            <a:extLst>
              <a:ext uri="{FF2B5EF4-FFF2-40B4-BE49-F238E27FC236}">
                <a16:creationId xmlns:a16="http://schemas.microsoft.com/office/drawing/2014/main" id="{E68C4598-3ABF-953C-4216-66F298C157F3}"/>
              </a:ext>
            </a:extLst>
          </p:cNvPr>
          <p:cNvSpPr txBox="1">
            <a:spLocks/>
          </p:cNvSpPr>
          <p:nvPr/>
        </p:nvSpPr>
        <p:spPr>
          <a:xfrm>
            <a:off x="6096000" y="6183721"/>
            <a:ext cx="5590901" cy="273942"/>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400" b="0" dirty="0">
                <a:solidFill>
                  <a:srgbClr val="000000"/>
                </a:solidFill>
                <a:latin typeface="Helvetica" panose="020B0604020202020204" pitchFamily="34" charset="0"/>
                <a:cs typeface="Helvetica" panose="020B0604020202020204" pitchFamily="34" charset="0"/>
              </a:rPr>
              <a:t>n=kaikki vastaajat</a:t>
            </a:r>
          </a:p>
        </p:txBody>
      </p:sp>
      <p:sp>
        <p:nvSpPr>
          <p:cNvPr id="2" name="Päivämäärän paikkamerkki 1"/>
          <p:cNvSpPr>
            <a:spLocks noGrp="1"/>
          </p:cNvSpPr>
          <p:nvPr>
            <p:ph type="dt" sz="half" idx="4294967295"/>
          </p:nvPr>
        </p:nvSpPr>
        <p:spPr>
          <a:xfrm>
            <a:off x="8090546" y="6469084"/>
            <a:ext cx="2432243" cy="273941"/>
          </a:xfrm>
        </p:spPr>
        <p:txBody>
          <a:bodyPr/>
          <a:lstStyle/>
          <a:p>
            <a:r>
              <a:rPr lang="fi-FI">
                <a:latin typeface="Helvetica" panose="020B0604020202020204" pitchFamily="34" charset="0"/>
                <a:cs typeface="Helvetica" panose="020B0604020202020204" pitchFamily="34" charset="0"/>
              </a:rPr>
              <a:t>Marraskuu 2022</a:t>
            </a:r>
          </a:p>
        </p:txBody>
      </p:sp>
      <p:sp>
        <p:nvSpPr>
          <p:cNvPr id="3" name="Alatunnisteen paikkamerkki 2"/>
          <p:cNvSpPr>
            <a:spLocks noGrp="1"/>
          </p:cNvSpPr>
          <p:nvPr>
            <p:ph type="ftr" sz="quarter" idx="11"/>
          </p:nvPr>
        </p:nvSpPr>
        <p:spPr/>
        <p:txBody>
          <a:bodyPr/>
          <a:lstStyle/>
          <a:p>
            <a:r>
              <a:rPr lang="fi-FI">
                <a:latin typeface="Helvetica" panose="020B0604020202020204" pitchFamily="34" charset="0"/>
                <a:cs typeface="Helvetica" panose="020B0604020202020204" pitchFamily="34" charset="0"/>
              </a:rPr>
              <a:t>Kasvukäytävän elinvoimakysely 2022 - Syksy 2022/ Taloustutkimus Oy / 6840 / TM &amp; TT</a:t>
            </a:r>
          </a:p>
        </p:txBody>
      </p:sp>
      <p:sp>
        <p:nvSpPr>
          <p:cNvPr id="4" name="Dian numeron paikkamerkki 3"/>
          <p:cNvSpPr>
            <a:spLocks noGrp="1"/>
          </p:cNvSpPr>
          <p:nvPr>
            <p:ph type="sldNum" sz="quarter" idx="12"/>
          </p:nvPr>
        </p:nvSpPr>
        <p:spPr/>
        <p:txBody>
          <a:bodyPr/>
          <a:lstStyle/>
          <a:p>
            <a:fld id="{45530FF3-944E-453D-AD86-280F662E2B3A}" type="slidenum">
              <a:rPr lang="fi-FI" smtClean="0">
                <a:latin typeface="Helvetica" panose="020B0604020202020204" pitchFamily="34" charset="0"/>
                <a:cs typeface="Helvetica" panose="020B0604020202020204" pitchFamily="34" charset="0"/>
              </a:rPr>
              <a:t>7</a:t>
            </a:fld>
            <a:endParaRPr lang="fi-FI">
              <a:latin typeface="Helvetica" panose="020B0604020202020204" pitchFamily="34" charset="0"/>
              <a:cs typeface="Helvetica" panose="020B0604020202020204" pitchFamily="34" charset="0"/>
            </a:endParaRPr>
          </a:p>
        </p:txBody>
      </p:sp>
      <p:graphicFrame>
        <p:nvGraphicFramePr>
          <p:cNvPr id="6" name="Sisällön paikkamerkki 9">
            <a:extLst>
              <a:ext uri="{FF2B5EF4-FFF2-40B4-BE49-F238E27FC236}">
                <a16:creationId xmlns:a16="http://schemas.microsoft.com/office/drawing/2014/main" id="{AC65CDD5-B283-5B50-C53A-C27E4572AEC9}"/>
              </a:ext>
            </a:extLst>
          </p:cNvPr>
          <p:cNvGraphicFramePr>
            <a:graphicFrameLocks/>
          </p:cNvGraphicFramePr>
          <p:nvPr>
            <p:custDataLst>
              <p:tags r:id="rId2"/>
            </p:custDataLst>
            <p:extLst>
              <p:ext uri="{D42A27DB-BD31-4B8C-83A1-F6EECF244321}">
                <p14:modId xmlns:p14="http://schemas.microsoft.com/office/powerpoint/2010/main" val="3975522358"/>
              </p:ext>
            </p:extLst>
          </p:nvPr>
        </p:nvGraphicFramePr>
        <p:xfrm>
          <a:off x="652464" y="1926454"/>
          <a:ext cx="3955047" cy="4196534"/>
        </p:xfrm>
        <a:graphic>
          <a:graphicData uri="http://schemas.openxmlformats.org/drawingml/2006/chart">
            <c:chart xmlns:c="http://schemas.openxmlformats.org/drawingml/2006/chart" xmlns:r="http://schemas.openxmlformats.org/officeDocument/2006/relationships" r:id="rId5"/>
          </a:graphicData>
        </a:graphic>
      </p:graphicFrame>
      <p:sp>
        <p:nvSpPr>
          <p:cNvPr id="7" name="Tekstiruutu 6">
            <a:extLst>
              <a:ext uri="{FF2B5EF4-FFF2-40B4-BE49-F238E27FC236}">
                <a16:creationId xmlns:a16="http://schemas.microsoft.com/office/drawing/2014/main" id="{7166ED9A-E9F6-ABF9-768E-0975BC655987}"/>
              </a:ext>
            </a:extLst>
          </p:cNvPr>
          <p:cNvSpPr txBox="1"/>
          <p:nvPr/>
        </p:nvSpPr>
        <p:spPr>
          <a:xfrm>
            <a:off x="2007982" y="3664052"/>
            <a:ext cx="1244010" cy="646331"/>
          </a:xfrm>
          <a:prstGeom prst="rect">
            <a:avLst/>
          </a:prstGeom>
          <a:noFill/>
        </p:spPr>
        <p:txBody>
          <a:bodyPr wrap="square" rtlCol="0">
            <a:spAutoFit/>
          </a:bodyPr>
          <a:lstStyle/>
          <a:p>
            <a:pPr algn="ctr"/>
            <a:r>
              <a:rPr lang="fi-FI" dirty="0">
                <a:latin typeface="Helvetica" panose="020B0604020202020204" pitchFamily="34" charset="0"/>
                <a:cs typeface="Helvetica" panose="020B0604020202020204" pitchFamily="34" charset="0"/>
              </a:rPr>
              <a:t>Keskiarvo</a:t>
            </a:r>
            <a:br>
              <a:rPr lang="fi-FI" dirty="0">
                <a:latin typeface="Helvetica" panose="020B0604020202020204" pitchFamily="34" charset="0"/>
                <a:cs typeface="Helvetica" panose="020B0604020202020204" pitchFamily="34" charset="0"/>
              </a:rPr>
            </a:br>
            <a:r>
              <a:rPr lang="fi-FI" dirty="0">
                <a:latin typeface="Helvetica" panose="020B0604020202020204" pitchFamily="34" charset="0"/>
                <a:cs typeface="Helvetica" panose="020B0604020202020204" pitchFamily="34" charset="0"/>
              </a:rPr>
              <a:t>3,60</a:t>
            </a:r>
          </a:p>
        </p:txBody>
      </p:sp>
      <p:sp>
        <p:nvSpPr>
          <p:cNvPr id="8" name="Tekstiruutu 7">
            <a:extLst>
              <a:ext uri="{FF2B5EF4-FFF2-40B4-BE49-F238E27FC236}">
                <a16:creationId xmlns:a16="http://schemas.microsoft.com/office/drawing/2014/main" id="{DAFF80B0-7D3F-4061-9CC9-CA909C7219E7}"/>
              </a:ext>
            </a:extLst>
          </p:cNvPr>
          <p:cNvSpPr txBox="1"/>
          <p:nvPr/>
        </p:nvSpPr>
        <p:spPr>
          <a:xfrm>
            <a:off x="1534160" y="5699760"/>
            <a:ext cx="2123440" cy="369332"/>
          </a:xfrm>
          <a:prstGeom prst="rect">
            <a:avLst/>
          </a:prstGeom>
          <a:noFill/>
        </p:spPr>
        <p:txBody>
          <a:bodyPr wrap="square" rtlCol="0">
            <a:spAutoFit/>
          </a:bodyPr>
          <a:lstStyle/>
          <a:p>
            <a:pPr algn="ctr"/>
            <a:r>
              <a:rPr lang="fi-FI" dirty="0">
                <a:latin typeface="Helvetica" panose="020B0604020202020204" pitchFamily="34" charset="0"/>
                <a:cs typeface="Helvetica" panose="020B0604020202020204" pitchFamily="34" charset="0"/>
              </a:rPr>
              <a:t>Hausjärvi</a:t>
            </a:r>
          </a:p>
        </p:txBody>
      </p:sp>
    </p:spTree>
    <p:extLst>
      <p:ext uri="{BB962C8B-B14F-4D97-AF65-F5344CB8AC3E}">
        <p14:creationId xmlns:p14="http://schemas.microsoft.com/office/powerpoint/2010/main" val="919562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title"/>
          </p:nvPr>
        </p:nvSpPr>
        <p:spPr>
          <a:xfrm>
            <a:off x="652464" y="746332"/>
            <a:ext cx="10710279" cy="622647"/>
          </a:xfrm>
        </p:spPr>
        <p:txBody>
          <a:bodyPr>
            <a:noAutofit/>
          </a:bodyPr>
          <a:lstStyle/>
          <a:p>
            <a:r>
              <a:rPr lang="fi-FI" sz="2200" b="1" dirty="0">
                <a:latin typeface="Helvetica" panose="020B0604020202020204" pitchFamily="34" charset="0"/>
                <a:cs typeface="Helvetica" panose="020B0604020202020204" pitchFamily="34" charset="0"/>
              </a:rPr>
              <a:t>3. Kuinka hyvin olette kuvanneet yrityksen liiketoiminnalle merkityksellisen osaamisen nykytilan?</a:t>
            </a:r>
          </a:p>
        </p:txBody>
      </p:sp>
      <p:graphicFrame>
        <p:nvGraphicFramePr>
          <p:cNvPr id="15" name="Sisällön paikkamerkki 9" descr="Grafiikka kysymyksestä">
            <a:extLst>
              <a:ext uri="{FF2B5EF4-FFF2-40B4-BE49-F238E27FC236}">
                <a16:creationId xmlns:a16="http://schemas.microsoft.com/office/drawing/2014/main" id="{D753BA80-EC6D-0C40-3C0F-A965D1A29D51}"/>
              </a:ext>
            </a:extLst>
          </p:cNvPr>
          <p:cNvGraphicFramePr>
            <a:graphicFrameLocks noGrp="1"/>
          </p:cNvGraphicFramePr>
          <p:nvPr>
            <p:ph idx="1"/>
            <p:custDataLst>
              <p:tags r:id="rId1"/>
            </p:custDataLst>
            <p:extLst>
              <p:ext uri="{D42A27DB-BD31-4B8C-83A1-F6EECF244321}">
                <p14:modId xmlns:p14="http://schemas.microsoft.com/office/powerpoint/2010/main" val="2934992857"/>
              </p:ext>
            </p:extLst>
          </p:nvPr>
        </p:nvGraphicFramePr>
        <p:xfrm>
          <a:off x="653139" y="1333252"/>
          <a:ext cx="10183184" cy="4661600"/>
        </p:xfrm>
        <a:graphic>
          <a:graphicData uri="http://schemas.openxmlformats.org/drawingml/2006/chart">
            <c:chart xmlns:c="http://schemas.openxmlformats.org/drawingml/2006/chart" xmlns:r="http://schemas.openxmlformats.org/officeDocument/2006/relationships" r:id="rId4"/>
          </a:graphicData>
        </a:graphic>
      </p:graphicFrame>
      <p:sp>
        <p:nvSpPr>
          <p:cNvPr id="21" name="Title 1">
            <a:extLst>
              <a:ext uri="{FF2B5EF4-FFF2-40B4-BE49-F238E27FC236}">
                <a16:creationId xmlns:a16="http://schemas.microsoft.com/office/drawing/2014/main" id="{E68C4598-3ABF-953C-4216-66F298C157F3}"/>
              </a:ext>
            </a:extLst>
          </p:cNvPr>
          <p:cNvSpPr txBox="1">
            <a:spLocks/>
          </p:cNvSpPr>
          <p:nvPr/>
        </p:nvSpPr>
        <p:spPr>
          <a:xfrm>
            <a:off x="6096000" y="6122760"/>
            <a:ext cx="5590901" cy="273941"/>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400" b="0" dirty="0">
                <a:solidFill>
                  <a:srgbClr val="000000"/>
                </a:solidFill>
                <a:latin typeface="Helvetica" panose="020B0604020202020204" pitchFamily="34" charset="0"/>
                <a:cs typeface="Helvetica" panose="020B0604020202020204" pitchFamily="34" charset="0"/>
              </a:rPr>
              <a:t>n=kaikki vastaajat</a:t>
            </a:r>
          </a:p>
        </p:txBody>
      </p:sp>
      <p:sp>
        <p:nvSpPr>
          <p:cNvPr id="2" name="Päivämäärän paikkamerkki 1"/>
          <p:cNvSpPr>
            <a:spLocks noGrp="1"/>
          </p:cNvSpPr>
          <p:nvPr>
            <p:ph type="dt" sz="half" idx="4294967295"/>
          </p:nvPr>
        </p:nvSpPr>
        <p:spPr>
          <a:xfrm>
            <a:off x="8090546" y="6469084"/>
            <a:ext cx="2432243" cy="273941"/>
          </a:xfrm>
        </p:spPr>
        <p:txBody>
          <a:bodyPr/>
          <a:lstStyle/>
          <a:p>
            <a:r>
              <a:rPr lang="fi-FI">
                <a:latin typeface="Helvetica" panose="020B0604020202020204" pitchFamily="34" charset="0"/>
                <a:cs typeface="Helvetica" panose="020B0604020202020204" pitchFamily="34" charset="0"/>
              </a:rPr>
              <a:t>Marraskuu 2022</a:t>
            </a:r>
          </a:p>
        </p:txBody>
      </p:sp>
      <p:sp>
        <p:nvSpPr>
          <p:cNvPr id="3" name="Alatunnisteen paikkamerkki 2"/>
          <p:cNvSpPr>
            <a:spLocks noGrp="1"/>
          </p:cNvSpPr>
          <p:nvPr>
            <p:ph type="ftr" sz="quarter" idx="11"/>
          </p:nvPr>
        </p:nvSpPr>
        <p:spPr/>
        <p:txBody>
          <a:bodyPr/>
          <a:lstStyle/>
          <a:p>
            <a:r>
              <a:rPr lang="fi-FI">
                <a:latin typeface="Helvetica" panose="020B0604020202020204" pitchFamily="34" charset="0"/>
                <a:cs typeface="Helvetica" panose="020B0604020202020204" pitchFamily="34" charset="0"/>
              </a:rPr>
              <a:t>Kasvukäytävän elinvoimakysely 2022 - Syksy 2022/ Taloustutkimus Oy / 6840 / TM &amp; TT</a:t>
            </a:r>
          </a:p>
        </p:txBody>
      </p:sp>
      <p:sp>
        <p:nvSpPr>
          <p:cNvPr id="4" name="Dian numeron paikkamerkki 3"/>
          <p:cNvSpPr>
            <a:spLocks noGrp="1"/>
          </p:cNvSpPr>
          <p:nvPr>
            <p:ph type="sldNum" sz="quarter" idx="12"/>
          </p:nvPr>
        </p:nvSpPr>
        <p:spPr/>
        <p:txBody>
          <a:bodyPr/>
          <a:lstStyle/>
          <a:p>
            <a:fld id="{45530FF3-944E-453D-AD86-280F662E2B3A}" type="slidenum">
              <a:rPr lang="fi-FI" smtClean="0">
                <a:latin typeface="Helvetica" panose="020B0604020202020204" pitchFamily="34" charset="0"/>
                <a:cs typeface="Helvetica" panose="020B0604020202020204" pitchFamily="34" charset="0"/>
              </a:rPr>
              <a:t>8</a:t>
            </a:fld>
            <a:endParaRPr lang="fi-FI">
              <a:latin typeface="Helvetica" panose="020B0604020202020204" pitchFamily="34" charset="0"/>
              <a:cs typeface="Helvetica" panose="020B0604020202020204" pitchFamily="34" charset="0"/>
            </a:endParaRPr>
          </a:p>
        </p:txBody>
      </p:sp>
      <p:graphicFrame>
        <p:nvGraphicFramePr>
          <p:cNvPr id="6" name="Sisällön paikkamerkki 9">
            <a:extLst>
              <a:ext uri="{FF2B5EF4-FFF2-40B4-BE49-F238E27FC236}">
                <a16:creationId xmlns:a16="http://schemas.microsoft.com/office/drawing/2014/main" id="{AC65CDD5-B283-5B50-C53A-C27E4572AEC9}"/>
              </a:ext>
            </a:extLst>
          </p:cNvPr>
          <p:cNvGraphicFramePr>
            <a:graphicFrameLocks/>
          </p:cNvGraphicFramePr>
          <p:nvPr>
            <p:custDataLst>
              <p:tags r:id="rId2"/>
            </p:custDataLst>
            <p:extLst>
              <p:ext uri="{D42A27DB-BD31-4B8C-83A1-F6EECF244321}">
                <p14:modId xmlns:p14="http://schemas.microsoft.com/office/powerpoint/2010/main" val="3016313387"/>
              </p:ext>
            </p:extLst>
          </p:nvPr>
        </p:nvGraphicFramePr>
        <p:xfrm>
          <a:off x="652464" y="1926454"/>
          <a:ext cx="3955047" cy="4196534"/>
        </p:xfrm>
        <a:graphic>
          <a:graphicData uri="http://schemas.openxmlformats.org/drawingml/2006/chart">
            <c:chart xmlns:c="http://schemas.openxmlformats.org/drawingml/2006/chart" xmlns:r="http://schemas.openxmlformats.org/officeDocument/2006/relationships" r:id="rId5"/>
          </a:graphicData>
        </a:graphic>
      </p:graphicFrame>
      <p:sp>
        <p:nvSpPr>
          <p:cNvPr id="7" name="Tekstiruutu 6">
            <a:extLst>
              <a:ext uri="{FF2B5EF4-FFF2-40B4-BE49-F238E27FC236}">
                <a16:creationId xmlns:a16="http://schemas.microsoft.com/office/drawing/2014/main" id="{7166ED9A-E9F6-ABF9-768E-0975BC655987}"/>
              </a:ext>
            </a:extLst>
          </p:cNvPr>
          <p:cNvSpPr txBox="1"/>
          <p:nvPr/>
        </p:nvSpPr>
        <p:spPr>
          <a:xfrm>
            <a:off x="2007982" y="3664052"/>
            <a:ext cx="1244010" cy="646331"/>
          </a:xfrm>
          <a:prstGeom prst="rect">
            <a:avLst/>
          </a:prstGeom>
          <a:noFill/>
        </p:spPr>
        <p:txBody>
          <a:bodyPr wrap="square" rtlCol="0">
            <a:spAutoFit/>
          </a:bodyPr>
          <a:lstStyle/>
          <a:p>
            <a:pPr algn="ctr"/>
            <a:r>
              <a:rPr lang="fi-FI" dirty="0">
                <a:latin typeface="Helvetica" panose="020B0604020202020204" pitchFamily="34" charset="0"/>
                <a:cs typeface="Helvetica" panose="020B0604020202020204" pitchFamily="34" charset="0"/>
              </a:rPr>
              <a:t>Keskiarvo</a:t>
            </a:r>
            <a:br>
              <a:rPr lang="fi-FI" dirty="0">
                <a:latin typeface="Helvetica" panose="020B0604020202020204" pitchFamily="34" charset="0"/>
                <a:cs typeface="Helvetica" panose="020B0604020202020204" pitchFamily="34" charset="0"/>
              </a:rPr>
            </a:br>
            <a:r>
              <a:rPr lang="fi-FI" dirty="0">
                <a:latin typeface="Helvetica" panose="020B0604020202020204" pitchFamily="34" charset="0"/>
                <a:cs typeface="Helvetica" panose="020B0604020202020204" pitchFamily="34" charset="0"/>
              </a:rPr>
              <a:t>3,60</a:t>
            </a:r>
          </a:p>
        </p:txBody>
      </p:sp>
      <p:sp>
        <p:nvSpPr>
          <p:cNvPr id="10" name="Tekstiruutu 9">
            <a:extLst>
              <a:ext uri="{FF2B5EF4-FFF2-40B4-BE49-F238E27FC236}">
                <a16:creationId xmlns:a16="http://schemas.microsoft.com/office/drawing/2014/main" id="{A83E8F77-9725-415E-9AA2-6D7EC5BE955D}"/>
              </a:ext>
            </a:extLst>
          </p:cNvPr>
          <p:cNvSpPr txBox="1"/>
          <p:nvPr/>
        </p:nvSpPr>
        <p:spPr>
          <a:xfrm>
            <a:off x="1534160" y="5659120"/>
            <a:ext cx="2123440" cy="369332"/>
          </a:xfrm>
          <a:prstGeom prst="rect">
            <a:avLst/>
          </a:prstGeom>
          <a:noFill/>
        </p:spPr>
        <p:txBody>
          <a:bodyPr wrap="square" rtlCol="0">
            <a:spAutoFit/>
          </a:bodyPr>
          <a:lstStyle/>
          <a:p>
            <a:pPr algn="ctr"/>
            <a:r>
              <a:rPr lang="fi-FI" dirty="0">
                <a:latin typeface="Helvetica" panose="020B0604020202020204" pitchFamily="34" charset="0"/>
                <a:cs typeface="Helvetica" panose="020B0604020202020204" pitchFamily="34" charset="0"/>
              </a:rPr>
              <a:t>Hausjärvi</a:t>
            </a:r>
          </a:p>
        </p:txBody>
      </p:sp>
    </p:spTree>
    <p:extLst>
      <p:ext uri="{BB962C8B-B14F-4D97-AF65-F5344CB8AC3E}">
        <p14:creationId xmlns:p14="http://schemas.microsoft.com/office/powerpoint/2010/main" val="3992651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0B3617A-D1E2-4B6E-BCEC-07CA96084D9A}"/>
              </a:ext>
            </a:extLst>
          </p:cNvPr>
          <p:cNvSpPr>
            <a:spLocks noGrp="1"/>
          </p:cNvSpPr>
          <p:nvPr>
            <p:ph type="title"/>
          </p:nvPr>
        </p:nvSpPr>
        <p:spPr/>
        <p:txBody>
          <a:bodyPr>
            <a:normAutofit/>
          </a:bodyPr>
          <a:lstStyle/>
          <a:p>
            <a:r>
              <a:rPr lang="fi-FI" sz="2800" dirty="0">
                <a:solidFill>
                  <a:srgbClr val="06309E"/>
                </a:solidFill>
                <a:latin typeface="Helvetica" panose="020B0604020202020204" pitchFamily="34" charset="0"/>
                <a:cs typeface="Helvetica" panose="020B0604020202020204" pitchFamily="34" charset="0"/>
              </a:rPr>
              <a:t>Seuraavat kysymykset liittyvät merkittävään yhteistyöhön lukioiden, ammatillisten oppilaitosten, ammattikorkeakoulujen ja yliopistojen tai näiden yhteydessä toimivien kehitysorganisaatioiden kanssa.</a:t>
            </a:r>
            <a:endParaRPr lang="fi-FI" sz="2800" dirty="0">
              <a:solidFill>
                <a:srgbClr val="06309E"/>
              </a:solidFill>
            </a:endParaRPr>
          </a:p>
        </p:txBody>
      </p:sp>
      <p:sp>
        <p:nvSpPr>
          <p:cNvPr id="3" name="Tekstin paikkamerkki 2">
            <a:extLst>
              <a:ext uri="{FF2B5EF4-FFF2-40B4-BE49-F238E27FC236}">
                <a16:creationId xmlns:a16="http://schemas.microsoft.com/office/drawing/2014/main" id="{C9E6623E-18A6-487F-ABB7-E502D48B6A1A}"/>
              </a:ext>
            </a:extLst>
          </p:cNvPr>
          <p:cNvSpPr>
            <a:spLocks noGrp="1"/>
          </p:cNvSpPr>
          <p:nvPr>
            <p:ph type="body" idx="1"/>
          </p:nvPr>
        </p:nvSpPr>
        <p:spPr/>
        <p:txBody>
          <a:bodyPr/>
          <a:lstStyle/>
          <a:p>
            <a:endParaRPr lang="fi-FI"/>
          </a:p>
        </p:txBody>
      </p:sp>
    </p:spTree>
    <p:extLst>
      <p:ext uri="{BB962C8B-B14F-4D97-AF65-F5344CB8AC3E}">
        <p14:creationId xmlns:p14="http://schemas.microsoft.com/office/powerpoint/2010/main" val="17451735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10.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11.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hartTitleSource&gt;MatrixTitle&lt;/ChartTitleSource&gt;&lt;CreateDataSeries&gt;fals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Top2 Box Otherview&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2p1:IgnoredTypes&gt;&lt;d2p1:MergeGroupsByName&gt;true&lt;/d2p1:MergeGroupsByName&gt;&lt;d2p1:MergeMembersByName&gt;true&lt;/d2p1:MergeMembersByName&gt;&lt;/d2p1:RowCombinationSettings&gt;&lt;d2p1:Simplify&gt;true&lt;/d2p1:Simplify&gt;&lt;d2p1:SwitchRowsAndColumns&gt;true&lt;/d2p1:SwitchRowsAndColumns&gt;&lt;d2p1:Transformation&gt;&lt;d2p1:PackagedScript&gt;&lt;d2p1:CreatedBy&gt;Christine&lt;/d2p1:CreatedBy&gt;&lt;d2p1:LastUpdated&gt;2012-12-18T09:13:21.1091557+01:00&lt;/d2p1:LastUpdated&gt;&lt;d2p1:Script&gt;Zm9yIHJvdyBpbiBNYXRyaXg6DQoJcm93Lk1lbWJlci5MYWJlbCArPSAiIChuPSIgKyByb3dbcm93LkNvdW50LTFdWzBdLlRvU3RyaW5nKCkgKyAiKSINCgkNCk1hdHJpeC5EZWxldGVDb2x1bW4oTWF0cml4LlRvcEF4aXMuRGF0YU1lbWJlcnMuQ291bnQgLTEp&lt;/d2p1:Script&gt;&lt;/d2p1:PackagedScript&gt;&lt;/d2p1:Transformation&gt;&lt;/Query&gt;&lt;Version&gt;4.2.0.0&lt;/Version&gt;&lt;/ShapeLink&gt;"/>
</p:tagLst>
</file>

<file path=ppt/tags/tag2.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3.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EI OLE TÄLLÄ HETKELLÄ REKISTERÖITYNYT MOBIILIPELAAJA    RAY139k Oletteko kiinnostunut pelaamaan rahapelejä Raha-automaattiyhdistyksen mobiilipelisivustolla? &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4.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5.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EI OLE TÄLLÄ HETKELLÄ REKISTERÖITYNYT MOBIILIPELAAJA    RAY139k Oletteko kiinnostunut pelaamaan rahapelejä Raha-automaattiyhdistyksen mobiilipelisivustolla? &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6.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7.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EI OLE TÄLLÄ HETKELLÄ REKISTERÖITYNYT MOBIILIPELAAJA    RAY139k Oletteko kiinnostunut pelaamaan rahapelejä Raha-automaattiyhdistyksen mobiilipelisivustolla? &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8.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9.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hartTitleSource&gt;MatrixTitle&lt;/ChartTitleSource&gt;&lt;CreateDataSeries&gt;fals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Top2 Box Otherview&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2p1:IgnoredTypes&gt;&lt;d2p1:MergeGroupsByName&gt;true&lt;/d2p1:MergeGroupsByName&gt;&lt;d2p1:MergeMembersByName&gt;true&lt;/d2p1:MergeMembersByName&gt;&lt;/d2p1:RowCombinationSettings&gt;&lt;d2p1:Simplify&gt;true&lt;/d2p1:Simplify&gt;&lt;d2p1:SwitchRowsAndColumns&gt;true&lt;/d2p1:SwitchRowsAndColumns&gt;&lt;d2p1:Transformation&gt;&lt;d2p1:PackagedScript&gt;&lt;d2p1:CreatedBy&gt;Christine&lt;/d2p1:CreatedBy&gt;&lt;d2p1:LastUpdated&gt;2012-12-18T09:13:21.1091557+01:00&lt;/d2p1:LastUpdated&gt;&lt;d2p1:Script&gt;Zm9yIHJvdyBpbiBNYXRyaXg6DQoJcm93Lk1lbWJlci5MYWJlbCArPSAiIChuPSIgKyByb3dbcm93LkNvdW50LTFdWzBdLlRvU3RyaW5nKCkgKyAiKSINCgkNCk1hdHJpeC5EZWxldGVDb2x1bW4oTWF0cml4LlRvcEF4aXMuRGF0YU1lbWJlcnMuQ291bnQgLTEp&lt;/d2p1:Script&gt;&lt;/d2p1:PackagedScript&gt;&lt;/d2p1:Transformation&gt;&lt;/Query&gt;&lt;Version&gt;4.2.0.0&lt;/Version&gt;&lt;/ShapeLink&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1_Layoutpohjat">
  <a:themeElements>
    <a:clrScheme name="Custom 39">
      <a:dk1>
        <a:srgbClr val="000000"/>
      </a:dk1>
      <a:lt1>
        <a:srgbClr val="FFFFFF"/>
      </a:lt1>
      <a:dk2>
        <a:srgbClr val="D7D8D6"/>
      </a:dk2>
      <a:lt2>
        <a:srgbClr val="FFFFFF"/>
      </a:lt2>
      <a:accent1>
        <a:srgbClr val="4B8DCB"/>
      </a:accent1>
      <a:accent2>
        <a:srgbClr val="0DB14B"/>
      </a:accent2>
      <a:accent3>
        <a:srgbClr val="ED174F"/>
      </a:accent3>
      <a:accent4>
        <a:srgbClr val="FBD1DC"/>
      </a:accent4>
      <a:accent5>
        <a:srgbClr val="FDDD00"/>
      </a:accent5>
      <a:accent6>
        <a:srgbClr val="75CFEB"/>
      </a:accent6>
      <a:hlink>
        <a:srgbClr val="A6CE39"/>
      </a:hlink>
      <a:folHlink>
        <a:srgbClr val="FE8127"/>
      </a:folHlink>
    </a:clrScheme>
    <a:fontScheme name="Office 2">
      <a:majorFont>
        <a:latin typeface="Arial Black"/>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600" b="0" i="0">
            <a:latin typeface="+mn-lt"/>
          </a:defRPr>
        </a:defPPr>
      </a:lstStyle>
    </a:txDef>
  </a:objectDefaults>
  <a:extraClrSchemeLst/>
  <a:extLst>
    <a:ext uri="{05A4C25C-085E-4340-85A3-A5531E510DB2}">
      <thm15:themeFamily xmlns:thm15="http://schemas.microsoft.com/office/thememl/2012/main" name="laajakuvakalvopohja_16-9_FI.potx" id="{9B8F0C5F-9623-419D-957B-E19740B4DAF3}" vid="{C10C316A-84A4-46EB-994F-C245BECBB5A8}"/>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514FDF6CBDB8D54A9E33E2014ADE72D1" ma:contentTypeVersion="13" ma:contentTypeDescription="Luo uusi asiakirja." ma:contentTypeScope="" ma:versionID="f54ead09f5415396e050a6c43fa50f7e">
  <xsd:schema xmlns:xsd="http://www.w3.org/2001/XMLSchema" xmlns:xs="http://www.w3.org/2001/XMLSchema" xmlns:p="http://schemas.microsoft.com/office/2006/metadata/properties" xmlns:ns2="0db2a7b6-2963-40e6-93e0-62c0ccb8db1c" xmlns:ns3="7b1c7fab-442a-4d69-b8b8-7ef0400fc621" targetNamespace="http://schemas.microsoft.com/office/2006/metadata/properties" ma:root="true" ma:fieldsID="279a71c566d680b22bfb3dc3baa638a7" ns2:_="" ns3:_="">
    <xsd:import namespace="0db2a7b6-2963-40e6-93e0-62c0ccb8db1c"/>
    <xsd:import namespace="7b1c7fab-442a-4d69-b8b8-7ef0400fc62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b2a7b6-2963-40e6-93e0-62c0ccb8db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Kuvien tunnisteet" ma:readOnly="false" ma:fieldId="{5cf76f15-5ced-4ddc-b409-7134ff3c332f}" ma:taxonomyMulti="true" ma:sspId="4b60a233-858a-4d37-a9d6-2a3ac7190c0a"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b1c7fab-442a-4d69-b8b8-7ef0400fc621" elementFormDefault="qualified">
    <xsd:import namespace="http://schemas.microsoft.com/office/2006/documentManagement/types"/>
    <xsd:import namespace="http://schemas.microsoft.com/office/infopath/2007/PartnerControls"/>
    <xsd:element name="SharedWithUsers" ma:index="1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Jakamisen tiedot" ma:internalName="SharedWithDetails" ma:readOnly="true">
      <xsd:simpleType>
        <xsd:restriction base="dms:Note">
          <xsd:maxLength value="255"/>
        </xsd:restriction>
      </xsd:simpleType>
    </xsd:element>
    <xsd:element name="TaxCatchAll" ma:index="14" nillable="true" ma:displayName="Taxonomy Catch All Column" ma:hidden="true" ma:list="{b5fdf6a1-d855-4c74-9fa6-8d8386376e74}" ma:internalName="TaxCatchAll" ma:showField="CatchAllData" ma:web="7b1c7fab-442a-4d69-b8b8-7ef0400fc6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b1c7fab-442a-4d69-b8b8-7ef0400fc621" xsi:nil="true"/>
    <lcf76f155ced4ddcb4097134ff3c332f xmlns="0db2a7b6-2963-40e6-93e0-62c0ccb8db1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BB26D8C-5B5A-4E1A-BEB9-C0C4840ABB98}">
  <ds:schemaRefs>
    <ds:schemaRef ds:uri="http://schemas.microsoft.com/sharepoint/v3/contenttype/forms"/>
  </ds:schemaRefs>
</ds:datastoreItem>
</file>

<file path=customXml/itemProps2.xml><?xml version="1.0" encoding="utf-8"?>
<ds:datastoreItem xmlns:ds="http://schemas.openxmlformats.org/officeDocument/2006/customXml" ds:itemID="{FEE71776-3F95-4339-AAFB-4F7DC4F1D7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b2a7b6-2963-40e6-93e0-62c0ccb8db1c"/>
    <ds:schemaRef ds:uri="7b1c7fab-442a-4d69-b8b8-7ef0400fc6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918546-286A-4E7A-8CCC-9D15BECE91F2}">
  <ds:schemaRefs>
    <ds:schemaRef ds:uri="http://schemas.microsoft.com/office/2006/metadata/properties"/>
    <ds:schemaRef ds:uri="http://schemas.microsoft.com/office/infopath/2007/PartnerControls"/>
    <ds:schemaRef ds:uri="7b1c7fab-442a-4d69-b8b8-7ef0400fc621"/>
    <ds:schemaRef ds:uri="0db2a7b6-2963-40e6-93e0-62c0ccb8db1c"/>
  </ds:schemaRefs>
</ds:datastoreItem>
</file>

<file path=docProps/app.xml><?xml version="1.0" encoding="utf-8"?>
<Properties xmlns="http://schemas.openxmlformats.org/officeDocument/2006/extended-properties" xmlns:vt="http://schemas.openxmlformats.org/officeDocument/2006/docPropsVTypes">
  <TotalTime>360</TotalTime>
  <Words>1346</Words>
  <Application>Microsoft Office PowerPoint</Application>
  <PresentationFormat>Laajakuva</PresentationFormat>
  <Paragraphs>167</Paragraphs>
  <Slides>19</Slides>
  <Notes>0</Notes>
  <HiddenSlides>0</HiddenSlides>
  <MMClips>0</MMClips>
  <ScaleCrop>false</ScaleCrop>
  <HeadingPairs>
    <vt:vector size="4" baseType="variant">
      <vt:variant>
        <vt:lpstr>Teema</vt:lpstr>
      </vt:variant>
      <vt:variant>
        <vt:i4>3</vt:i4>
      </vt:variant>
      <vt:variant>
        <vt:lpstr>Dian otsikot</vt:lpstr>
      </vt:variant>
      <vt:variant>
        <vt:i4>19</vt:i4>
      </vt:variant>
    </vt:vector>
  </HeadingPairs>
  <TitlesOfParts>
    <vt:vector size="22" baseType="lpstr">
      <vt:lpstr>Office Theme</vt:lpstr>
      <vt:lpstr>11_Layoutpohjat</vt:lpstr>
      <vt:lpstr>1_Office Theme</vt:lpstr>
      <vt:lpstr>Kasvukäytävän elinvoimakysely yrityksille</vt:lpstr>
      <vt:lpstr>Sisällys</vt:lpstr>
      <vt:lpstr>Tutkimuksen toteutus</vt:lpstr>
      <vt:lpstr>PowerPoint-esitys</vt:lpstr>
      <vt:lpstr>1. Trendien vaikuttavuus yrityksenne liiketoiminnan kehittämiseen?</vt:lpstr>
      <vt:lpstr>1. Trendien vaikuttavuus yrityksenne liiketoiminnan kehittämiseen?</vt:lpstr>
      <vt:lpstr>2. Miten hyvin olette tunnistaneet yrityksenne tulevaisuuden osaamistarpeet?</vt:lpstr>
      <vt:lpstr>3. Kuinka hyvin olette kuvanneet yrityksen liiketoiminnalle merkityksellisen osaamisen nykytilan?</vt:lpstr>
      <vt:lpstr>Seuraavat kysymykset liittyvät merkittävään yhteistyöhön lukioiden, ammatillisten oppilaitosten, ammattikorkeakoulujen ja yliopistojen tai näiden yhteydessä toimivien kehitysorganisaatioiden kanssa.</vt:lpstr>
      <vt:lpstr>4 Oletteko tehneet yhteistyötä oppilaitosten kanssa?</vt:lpstr>
      <vt:lpstr>5. Mikäli teette, olette tehneet tai olisitte kiinnostuneita tekemään yhteistyötä oppilaitosten kanssa, mitkä ovat tai olivat sen keskeisimmät syyt</vt:lpstr>
      <vt:lpstr>5. Mikäli teette, olette tehneet tai olisitte kiinnostuneita tekemään yhteistyötä oppilaitosten kanssa, mitkä ovat tai olivat sen keskeisimmät syyt</vt:lpstr>
      <vt:lpstr>6. Mikäli ette tee yhteistyöstä oppilaitosten kanssa, mitkä ovat siihen keskeisimmät syyt? </vt:lpstr>
      <vt:lpstr>6. Mikäli ette tee yhteistyöstä oppilaitosten kanssa, mitkä ovat siihen keskeisimmät syyt? </vt:lpstr>
      <vt:lpstr>PowerPoint-esitys</vt:lpstr>
      <vt:lpstr>Laadunvarmistus Taloustutkimuksessa </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SUOMEN KASVUKÄYTÄVÄN FONTIT JA VÄRIT</dc:title>
  <dc:creator>Kaarina Helenius</dc:creator>
  <cp:lastModifiedBy>Timo Myllymaki</cp:lastModifiedBy>
  <cp:revision>27</cp:revision>
  <dcterms:created xsi:type="dcterms:W3CDTF">2022-11-17T12:40:59Z</dcterms:created>
  <dcterms:modified xsi:type="dcterms:W3CDTF">2023-02-09T17:29:28Z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0x010100514FDF6CBDB8D54A9E33E2014ADE72D1</vt:lpwstr>
  </property>
</Properties>
</file>